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71" r:id="rId4"/>
    <p:sldId id="272" r:id="rId5"/>
    <p:sldId id="273" r:id="rId6"/>
    <p:sldId id="274" r:id="rId7"/>
    <p:sldId id="275" r:id="rId8"/>
    <p:sldId id="278" r:id="rId9"/>
    <p:sldId id="279" r:id="rId10"/>
    <p:sldId id="282" r:id="rId11"/>
    <p:sldId id="284" r:id="rId12"/>
    <p:sldId id="285" r:id="rId13"/>
    <p:sldId id="286" r:id="rId14"/>
    <p:sldId id="287" r:id="rId15"/>
    <p:sldId id="288" r:id="rId16"/>
    <p:sldId id="289" r:id="rId17"/>
    <p:sldId id="303" r:id="rId18"/>
    <p:sldId id="306" r:id="rId19"/>
    <p:sldId id="307" r:id="rId20"/>
    <p:sldId id="312" r:id="rId21"/>
    <p:sldId id="258" r:id="rId22"/>
    <p:sldId id="259" r:id="rId23"/>
    <p:sldId id="260" r:id="rId24"/>
    <p:sldId id="313" r:id="rId25"/>
    <p:sldId id="266"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11" autoAdjust="0"/>
    <p:restoredTop sz="94660"/>
  </p:normalViewPr>
  <p:slideViewPr>
    <p:cSldViewPr>
      <p:cViewPr>
        <p:scale>
          <a:sx n="76" d="100"/>
          <a:sy n="76" d="100"/>
        </p:scale>
        <p:origin x="-140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2A43DB5-523C-4621-A0B8-D584FA1D155A}" type="datetimeFigureOut">
              <a:rPr lang="en-US" smtClean="0"/>
              <a:pPr/>
              <a:t>4/17/2015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CE26380-17C9-46CB-9803-A434C4531CE5}" type="slidenum">
              <a:rPr lang="en-US" smtClean="0"/>
              <a:pPr/>
              <a:t>‹#›</a:t>
            </a:fld>
            <a:endParaRPr lang="en-US"/>
          </a:p>
        </p:txBody>
      </p:sp>
    </p:spTree>
    <p:extLst>
      <p:ext uri="{BB962C8B-B14F-4D97-AF65-F5344CB8AC3E}">
        <p14:creationId xmlns:p14="http://schemas.microsoft.com/office/powerpoint/2010/main" val="254275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4A05A43-3052-49BB-902F-3ACB406B6E5D}" type="datetimeFigureOut">
              <a:rPr lang="en-US" smtClean="0"/>
              <a:pPr/>
              <a:t>4/17/2015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D005D27-5A7F-4709-A636-5F312F191C0C}" type="slidenum">
              <a:rPr lang="en-US" smtClean="0"/>
              <a:pPr/>
              <a:t>‹#›</a:t>
            </a:fld>
            <a:endParaRPr lang="en-US"/>
          </a:p>
        </p:txBody>
      </p:sp>
    </p:spTree>
    <p:extLst>
      <p:ext uri="{BB962C8B-B14F-4D97-AF65-F5344CB8AC3E}">
        <p14:creationId xmlns:p14="http://schemas.microsoft.com/office/powerpoint/2010/main" val="2389371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ncbi.nlm.nih.gov/pubmed/23582871"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Emilie</a:t>
            </a:r>
            <a:r>
              <a:rPr lang="en-US" baseline="0" dirty="0" smtClean="0"/>
              <a:t> introduce Emilie</a:t>
            </a:r>
          </a:p>
          <a:p>
            <a:r>
              <a:rPr lang="en-US" baseline="0" dirty="0" err="1" smtClean="0"/>
              <a:t>Tiffanie</a:t>
            </a:r>
            <a:r>
              <a:rPr lang="en-US" baseline="0" dirty="0" smtClean="0"/>
              <a:t> introduce </a:t>
            </a:r>
            <a:r>
              <a:rPr lang="en-US" baseline="0" dirty="0" err="1" smtClean="0"/>
              <a:t>Tiffanie</a:t>
            </a:r>
            <a:endParaRPr lang="en-US" dirty="0"/>
          </a:p>
        </p:txBody>
      </p:sp>
      <p:sp>
        <p:nvSpPr>
          <p:cNvPr id="4" name="Slide Number Placeholder 3"/>
          <p:cNvSpPr>
            <a:spLocks noGrp="1"/>
          </p:cNvSpPr>
          <p:nvPr>
            <p:ph type="sldNum" sz="quarter" idx="10"/>
          </p:nvPr>
        </p:nvSpPr>
        <p:spPr/>
        <p:txBody>
          <a:bodyPr/>
          <a:lstStyle/>
          <a:p>
            <a:fld id="{ED005D27-5A7F-4709-A636-5F312F191C0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buFontTx/>
              <a:buChar char="•"/>
            </a:pPr>
            <a:r>
              <a:rPr lang="en-US" dirty="0" smtClean="0"/>
              <a:t>Get attention: not worth it if you don’t get attention</a:t>
            </a:r>
          </a:p>
          <a:p>
            <a:pPr eaLnBrk="1" hangingPunct="1">
              <a:spcBef>
                <a:spcPct val="0"/>
              </a:spcBef>
              <a:buFontTx/>
              <a:buChar char="•"/>
            </a:pPr>
            <a:r>
              <a:rPr lang="en-US" dirty="0" smtClean="0"/>
              <a:t>Clear language, directions: </a:t>
            </a:r>
            <a:r>
              <a:rPr lang="en-US" i="1" dirty="0" smtClean="0"/>
              <a:t>observable behavior </a:t>
            </a:r>
            <a:r>
              <a:rPr lang="en-US" dirty="0" smtClean="0"/>
              <a:t>“put this on the table” vs. “can you find a spot to put this”</a:t>
            </a:r>
          </a:p>
          <a:p>
            <a:pPr eaLnBrk="1" hangingPunct="1">
              <a:spcBef>
                <a:spcPct val="0"/>
              </a:spcBef>
              <a:buFontTx/>
              <a:buChar char="•"/>
            </a:pPr>
            <a:r>
              <a:rPr lang="en-US" dirty="0" smtClean="0"/>
              <a:t>Sequence: First, turn on the water, second, third….</a:t>
            </a:r>
          </a:p>
          <a:p>
            <a:pPr eaLnBrk="1" hangingPunct="1">
              <a:spcBef>
                <a:spcPct val="0"/>
              </a:spcBef>
              <a:buFontTx/>
              <a:buChar char="•"/>
            </a:pPr>
            <a:r>
              <a:rPr lang="en-US" dirty="0" smtClean="0"/>
              <a:t>Instead of verbal use written or pictures.  </a:t>
            </a:r>
          </a:p>
          <a:p>
            <a:pPr eaLnBrk="1" hangingPunct="1">
              <a:spcBef>
                <a:spcPct val="0"/>
              </a:spcBef>
              <a:buFontTx/>
              <a:buChar char="•"/>
            </a:pPr>
            <a:r>
              <a:rPr lang="en-US" dirty="0" smtClean="0"/>
              <a:t>Avoid distractions</a:t>
            </a:r>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Emphasize that pictures are louder than words!  Difficulty for individuals with autism to look at a person because of the difficulty with looking and listening at the same time.</a:t>
            </a:r>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smtClean="0"/>
              <a:t>Children with autism are by</a:t>
            </a:r>
            <a:r>
              <a:rPr lang="en-US" baseline="0" dirty="0" smtClean="0"/>
              <a:t> nature challenged with social awareness, therefore, what motivates a child with autism is usually due to how autism affects the child.</a:t>
            </a:r>
          </a:p>
          <a:p>
            <a:pPr eaLnBrk="1" hangingPunct="1">
              <a:spcBef>
                <a:spcPct val="0"/>
              </a:spcBef>
            </a:pPr>
            <a:endParaRPr lang="en-US" baseline="0" dirty="0" smtClean="0"/>
          </a:p>
          <a:p>
            <a:pPr eaLnBrk="1" hangingPunct="1">
              <a:spcBef>
                <a:spcPct val="0"/>
              </a:spcBef>
            </a:pPr>
            <a:r>
              <a:rPr lang="en-US" baseline="0" dirty="0" smtClean="0"/>
              <a:t>Some children with autism cannot perform the task you are asking them to perform….some children just won’t do it (not socially reinforced as typical children).</a:t>
            </a:r>
            <a:endParaRPr lang="en-US" dirty="0" smtClean="0"/>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this activity, manipulate</a:t>
            </a:r>
            <a:r>
              <a:rPr lang="en-US" baseline="0" dirty="0" smtClean="0"/>
              <a:t> the environment so that it may be louder, brighter, warmer/colder (if possible). Provide sensory overload.</a:t>
            </a:r>
            <a:endParaRPr lang="en-US" dirty="0"/>
          </a:p>
        </p:txBody>
      </p:sp>
      <p:sp>
        <p:nvSpPr>
          <p:cNvPr id="4" name="Slide Number Placeholder 3"/>
          <p:cNvSpPr>
            <a:spLocks noGrp="1"/>
          </p:cNvSpPr>
          <p:nvPr>
            <p:ph type="sldNum" sz="quarter" idx="10"/>
          </p:nvPr>
        </p:nvSpPr>
        <p:spPr/>
        <p:txBody>
          <a:bodyPr/>
          <a:lstStyle/>
          <a:p>
            <a:fld id="{5C80A062-FD6E-4412-A69A-1C55CA6C1EED}" type="slidenum">
              <a:rPr lang="en-US" smtClean="0"/>
              <a:pPr/>
              <a:t>3</a:t>
            </a:fld>
            <a:endParaRPr lang="en-US"/>
          </a:p>
        </p:txBody>
      </p:sp>
    </p:spTree>
    <p:extLst>
      <p:ext uri="{BB962C8B-B14F-4D97-AF65-F5344CB8AC3E}">
        <p14:creationId xmlns:p14="http://schemas.microsoft.com/office/powerpoint/2010/main" val="2826462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functioning child profile –</a:t>
            </a:r>
            <a:r>
              <a:rPr lang="en-US" baseline="0" dirty="0" smtClean="0"/>
              <a:t> provide example of communication, social behaviors, and repetitive behaviors (e.g. Tony)</a:t>
            </a:r>
            <a:endParaRPr lang="en-US" dirty="0" smtClean="0"/>
          </a:p>
          <a:p>
            <a:r>
              <a:rPr lang="en-US" dirty="0" smtClean="0"/>
              <a:t>Low functioning child profile (e.g. Aden)</a:t>
            </a:r>
          </a:p>
          <a:p>
            <a:endParaRPr lang="en-US" dirty="0"/>
          </a:p>
          <a:p>
            <a:r>
              <a:rPr lang="en-US" dirty="0"/>
              <a:t>Autism is a collection of overlapping groups of symptoms that vary from child to child</a:t>
            </a:r>
            <a:r>
              <a:rPr lang="en-US" dirty="0" smtClean="0"/>
              <a:t/>
            </a:r>
            <a:br>
              <a:rPr lang="en-US" dirty="0" smtClean="0"/>
            </a:br>
            <a:r>
              <a:rPr lang="en-US" dirty="0" smtClean="0"/>
              <a:t/>
            </a:r>
            <a:br>
              <a:rPr lang="en-US" dirty="0" smtClean="0"/>
            </a:br>
            <a:r>
              <a:rPr lang="en-US" sz="800" dirty="0"/>
              <a:t>Siegel, 1996, p.301</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Prevalence</a:t>
            </a:r>
            <a:r>
              <a:rPr lang="en-US" baseline="0" dirty="0" smtClean="0"/>
              <a:t> - </a:t>
            </a:r>
            <a:r>
              <a:rPr lang="en-US" dirty="0" smtClean="0"/>
              <a:t>CDC report as of March</a:t>
            </a:r>
            <a:r>
              <a:rPr lang="en-US" baseline="0" dirty="0" smtClean="0"/>
              <a:t> 2014</a:t>
            </a:r>
          </a:p>
          <a:p>
            <a:r>
              <a:rPr lang="en-US" baseline="0" dirty="0" smtClean="0"/>
              <a:t>5:1 ratio of boys to girls</a:t>
            </a:r>
          </a:p>
          <a:p>
            <a:endParaRPr lang="en-US" baseline="0" dirty="0" smtClean="0"/>
          </a:p>
          <a:p>
            <a:r>
              <a:rPr lang="en-US" baseline="0" dirty="0" smtClean="0"/>
              <a:t>May also include fact that CDC reports 1 in 6 children have a developmental delay.  This came from a study of over 119,000 children ages 3-17 years where health surveys were analyzed from 1997-2008.</a:t>
            </a:r>
          </a:p>
          <a:p>
            <a:endParaRPr lang="en-US" baseline="0" dirty="0" smtClean="0"/>
          </a:p>
          <a:p>
            <a:r>
              <a:rPr lang="en-US" baseline="0" dirty="0" smtClean="0"/>
              <a:t>From CDC, ADDM (Autism and Developmental Disabilities Monitoring Network) March 31, 2014:</a:t>
            </a:r>
          </a:p>
          <a:p>
            <a:endParaRPr lang="en-US" baseline="0" dirty="0" smtClean="0"/>
          </a:p>
          <a:p>
            <a:r>
              <a:rPr lang="en-US" dirty="0" smtClean="0"/>
              <a:t>1)      About 1 in 68 children (14.7 per 1,000 8-year-olds) were identified with ASD. It is important to remember that this estimate is based on 8-year-old children living in 11 communities. It does not represent the entire population of children in the United States. </a:t>
            </a:r>
            <a:endParaRPr lang="en-US" dirty="0" smtClean="0">
              <a:effectLst/>
            </a:endParaRPr>
          </a:p>
          <a:p>
            <a:r>
              <a:rPr lang="en-US" dirty="0" smtClean="0"/>
              <a:t>2)      This new estimate is roughly 30% higher than the estimate for 2008 (1 in 88), roughly 60% higher than the estimate for 2006 (1 in 110), and roughly 120% higher than the estimates for 2002 and 2000 (1 in 150). We don’t know what is causing this increase. Some of it may be due to the way children are identified, diagnosed, and served in their local communities, but exactly how much is unknown. </a:t>
            </a:r>
            <a:endParaRPr lang="en-US" dirty="0" smtClean="0">
              <a:effectLst/>
            </a:endParaRPr>
          </a:p>
          <a:p>
            <a:r>
              <a:rPr lang="en-US" dirty="0" smtClean="0"/>
              <a:t>3)      The number of children identified with ASD varied widely by community, from 1 in 175 children in areas of Alabama to 1 in 45 children in areas of New Jersey. </a:t>
            </a:r>
            <a:endParaRPr lang="en-US" dirty="0" smtClean="0">
              <a:effectLst/>
            </a:endParaRPr>
          </a:p>
          <a:p>
            <a:r>
              <a:rPr lang="en-US" dirty="0" smtClean="0"/>
              <a:t>4)      Almost half (46%) of children identified with ASD had average or above average intellectual ability (IQ greater than 85). </a:t>
            </a:r>
            <a:endParaRPr lang="en-US" dirty="0" smtClean="0">
              <a:effectLst/>
            </a:endParaRPr>
          </a:p>
          <a:p>
            <a:r>
              <a:rPr lang="en-US" dirty="0" smtClean="0"/>
              <a:t>5)      Boys were almost 5 times more likely to be identified with ASD than girls. About 1 in 42 boys and 1 in 189 girls were identified with ASD.</a:t>
            </a:r>
            <a:endParaRPr lang="en-US" dirty="0" smtClean="0">
              <a:effectLst/>
            </a:endParaRPr>
          </a:p>
          <a:p>
            <a:r>
              <a:rPr lang="en-US" dirty="0" smtClean="0"/>
              <a:t>6)      White children were more likely to be identified with ASD than black or Hispanic children. About 1 in 63 white children, 1 in 81 black children, and 1 in 93 Hispanic children were identified with ASD.</a:t>
            </a:r>
            <a:endParaRPr lang="en-US" dirty="0" smtClean="0">
              <a:effectLst/>
            </a:endParaRPr>
          </a:p>
          <a:p>
            <a:r>
              <a:rPr lang="en-US" dirty="0" smtClean="0"/>
              <a:t>7)      Less than half (44%) of children identified with ASD were evaluated for developmental concerns by the time they were 3 years old. </a:t>
            </a:r>
            <a:endParaRPr lang="en-US" dirty="0" smtClean="0">
              <a:effectLst/>
            </a:endParaRPr>
          </a:p>
          <a:p>
            <a:r>
              <a:rPr lang="en-US" dirty="0" smtClean="0"/>
              <a:t>8)      Most children identified with ASD were not diagnosed until after age 4, even though children can be diagnosed as early as age 2. </a:t>
            </a:r>
            <a:endParaRPr lang="en-US" dirty="0" smtClean="0">
              <a:effectLst/>
            </a:endParaRPr>
          </a:p>
          <a:p>
            <a:r>
              <a:rPr lang="en-US" dirty="0" smtClean="0"/>
              <a:t>9)      Black and Hispanic children identified with ASD were more likely than white children to have intellectual disability. </a:t>
            </a:r>
            <a:r>
              <a:rPr lang="en-US" dirty="0" smtClean="0">
                <a:hlinkClick r:id="rId3"/>
              </a:rPr>
              <a:t>Previous research</a:t>
            </a:r>
            <a:r>
              <a:rPr lang="en-US" dirty="0" smtClean="0"/>
              <a:t> has shown that children identified with ASD and intellectual disability have a greater number of ASD symptoms and are a younger age at first diagnosis. Despite the greater burden of co-occurring intellectual disability among black and Hispanic children with ASD, these new data show there was no difference among white, black, and Hispanic children in the age at which children were first diagnosed. </a:t>
            </a:r>
            <a:endParaRPr lang="en-US" dirty="0" smtClean="0">
              <a:effectLst/>
            </a:endParaRPr>
          </a:p>
          <a:p>
            <a:r>
              <a:rPr lang="en-US" dirty="0" smtClean="0"/>
              <a:t>10)   About 80% of children identified with ASD either received special education services for autism at school or had an ASD diagnosis from a clinician. This means that the remaining 20% of children identified with ASD had symptoms of ASD documented in their records, but had not yet been classified as having ASD by a community professional in a school or clinic.</a:t>
            </a:r>
            <a:endParaRPr lang="en-US" dirty="0" smtClean="0">
              <a:effectLst/>
            </a:endParaRPr>
          </a:p>
          <a:p>
            <a:endParaRPr lang="en-US" baseline="0" dirty="0" smtClean="0"/>
          </a:p>
          <a:p>
            <a:endParaRPr lang="en-US" dirty="0" smtClean="0"/>
          </a:p>
          <a:p>
            <a:r>
              <a:rPr lang="en-US" dirty="0" smtClean="0"/>
              <a:t>Prevalence</a:t>
            </a:r>
            <a:r>
              <a:rPr lang="en-US" baseline="0" dirty="0" smtClean="0"/>
              <a:t> - </a:t>
            </a:r>
            <a:r>
              <a:rPr lang="en-US" dirty="0" smtClean="0"/>
              <a:t>CDC report as of March</a:t>
            </a:r>
            <a:r>
              <a:rPr lang="en-US" baseline="0" dirty="0" smtClean="0"/>
              <a:t> 2014</a:t>
            </a:r>
          </a:p>
          <a:p>
            <a:r>
              <a:rPr lang="en-US" baseline="0" dirty="0" smtClean="0"/>
              <a:t>5:1 ratio of boys to girls</a:t>
            </a:r>
          </a:p>
          <a:p>
            <a:endParaRPr lang="en-US" baseline="0" dirty="0" smtClean="0"/>
          </a:p>
          <a:p>
            <a:r>
              <a:rPr lang="en-US" baseline="0" dirty="0" smtClean="0"/>
              <a:t>May also include fact that CDC reports 1 in 6 children have a developmental delay.  This came from a study of over 119,000 children ages 3-17 years where health surveys were analyzed from 1997-2008.</a:t>
            </a:r>
          </a:p>
          <a:p>
            <a:endParaRPr lang="en-US" baseline="0" dirty="0" smtClean="0"/>
          </a:p>
          <a:p>
            <a:r>
              <a:rPr lang="en-US" baseline="0" dirty="0" smtClean="0"/>
              <a:t>From CDC, ADDM (Autism and Developmental Disabilities Monitoring Network) March 31, 2014:</a:t>
            </a:r>
          </a:p>
          <a:p>
            <a:endParaRPr lang="en-US" baseline="0" dirty="0" smtClean="0"/>
          </a:p>
          <a:p>
            <a:r>
              <a:rPr lang="en-US" dirty="0" smtClean="0"/>
              <a:t>1)      About 1 in 68 children (14.7 per 1,000 8-year-olds) were identified with ASD. It is important to remember that this estimate is based on 8-year-old children living in 11 communities. It does not represent the entire population of children in the United States. </a:t>
            </a:r>
            <a:endParaRPr lang="en-US" dirty="0" smtClean="0">
              <a:effectLst/>
            </a:endParaRPr>
          </a:p>
          <a:p>
            <a:r>
              <a:rPr lang="en-US" dirty="0" smtClean="0"/>
              <a:t>2)      This new estimate is roughly 30% higher than the estimate for 2008 (1 in 88), roughly 60% higher than the estimate for 2006 (1 in 110), and roughly 120% higher than the estimates for 2002 and 2000 (1 in 150). We don’t know what is causing this increase. Some of it may be due to the way children are identified, diagnosed, and served in their local communities, but exactly how much is unknown. </a:t>
            </a:r>
            <a:endParaRPr lang="en-US" dirty="0" smtClean="0">
              <a:effectLst/>
            </a:endParaRPr>
          </a:p>
          <a:p>
            <a:r>
              <a:rPr lang="en-US" dirty="0" smtClean="0"/>
              <a:t>3)      The number of children identified with ASD varied widely by community, from 1 in 175 children in areas of Alabama to 1 in 45 children in areas of New Jersey. </a:t>
            </a:r>
            <a:endParaRPr lang="en-US" dirty="0" smtClean="0">
              <a:effectLst/>
            </a:endParaRPr>
          </a:p>
          <a:p>
            <a:r>
              <a:rPr lang="en-US" dirty="0" smtClean="0"/>
              <a:t>4)      Almost half (46%) of children identified with ASD had average or above average intellectual ability (IQ greater than 85). </a:t>
            </a:r>
            <a:endParaRPr lang="en-US" dirty="0" smtClean="0">
              <a:effectLst/>
            </a:endParaRPr>
          </a:p>
          <a:p>
            <a:r>
              <a:rPr lang="en-US" dirty="0" smtClean="0"/>
              <a:t>5)      Boys were almost 5 times more likely to be identified with ASD than girls. About 1 in 42 boys and 1 in 189 girls were identified with ASD.</a:t>
            </a:r>
            <a:endParaRPr lang="en-US" dirty="0" smtClean="0">
              <a:effectLst/>
            </a:endParaRPr>
          </a:p>
          <a:p>
            <a:r>
              <a:rPr lang="en-US" dirty="0" smtClean="0"/>
              <a:t>6)      White children were more likely to be identified with ASD than black or Hispanic children. About 1 in 63 white children, 1 in 81 black children, and 1 in 93 Hispanic children were identified with ASD.</a:t>
            </a:r>
            <a:endParaRPr lang="en-US" dirty="0" smtClean="0">
              <a:effectLst/>
            </a:endParaRPr>
          </a:p>
          <a:p>
            <a:r>
              <a:rPr lang="en-US" dirty="0" smtClean="0"/>
              <a:t>7)      Less than half (44%) of children identified with ASD were evaluated for developmental concerns by the time they were 3 years old. </a:t>
            </a:r>
            <a:endParaRPr lang="en-US" dirty="0" smtClean="0">
              <a:effectLst/>
            </a:endParaRPr>
          </a:p>
          <a:p>
            <a:r>
              <a:rPr lang="en-US" dirty="0" smtClean="0"/>
              <a:t>8)      Most children identified with ASD were not diagnosed until after age 4, even though children can be diagnosed as early as age 2. </a:t>
            </a:r>
            <a:endParaRPr lang="en-US" dirty="0" smtClean="0">
              <a:effectLst/>
            </a:endParaRPr>
          </a:p>
          <a:p>
            <a:r>
              <a:rPr lang="en-US" dirty="0" smtClean="0"/>
              <a:t>9)      Black and Hispanic children identified with ASD were more likely than white children to have intellectual disability. </a:t>
            </a:r>
            <a:r>
              <a:rPr lang="en-US" dirty="0" smtClean="0">
                <a:hlinkClick r:id="rId3"/>
              </a:rPr>
              <a:t>Previous research</a:t>
            </a:r>
            <a:r>
              <a:rPr lang="en-US" dirty="0" smtClean="0"/>
              <a:t> has shown that children identified with ASD and intellectual disability have a greater number of ASD symptoms and are a younger age at first diagnosis. Despite the greater burden of co-occurring intellectual disability among black and Hispanic children with ASD, these new data show there was no difference among white, black, and Hispanic children in the age at which children were first diagnosed. </a:t>
            </a:r>
            <a:endParaRPr lang="en-US" dirty="0" smtClean="0">
              <a:effectLst/>
            </a:endParaRPr>
          </a:p>
          <a:p>
            <a:r>
              <a:rPr lang="en-US" dirty="0" smtClean="0"/>
              <a:t>10)   About 80% of children identified with ASD either received special education services for autism at school or had an ASD diagnosis from a clinician. This means that the remaining 20% of children identified with ASD had symptoms of ASD documented in their records, but had not yet been classified as having ASD by a community professional in a school or clinic.</a:t>
            </a:r>
            <a:endParaRPr lang="en-US" dirty="0" smtClean="0">
              <a:effectLst/>
            </a:endParaRP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0F7FD0-5993-4CF2-9E28-12B3C00C58AC}"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err="1" smtClean="0"/>
              <a:t>Overselectivity</a:t>
            </a:r>
            <a:r>
              <a:rPr lang="en-US" dirty="0" smtClean="0"/>
              <a:t> and Multiple cues</a:t>
            </a:r>
          </a:p>
          <a:p>
            <a:pPr eaLnBrk="1" hangingPunct="1">
              <a:spcBef>
                <a:spcPct val="0"/>
              </a:spcBef>
            </a:pPr>
            <a:r>
              <a:rPr lang="en-US" dirty="0" smtClean="0"/>
              <a:t>Just</a:t>
            </a:r>
            <a:r>
              <a:rPr lang="en-US" baseline="0" dirty="0" smtClean="0"/>
              <a:t> over 50%</a:t>
            </a:r>
            <a:r>
              <a:rPr lang="en-US" dirty="0" smtClean="0"/>
              <a:t> of people with autism are below average with IQ</a:t>
            </a:r>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Activity: I didn’t tell Julie</a:t>
            </a:r>
            <a:r>
              <a:rPr lang="en-US" baseline="0" dirty="0" smtClean="0"/>
              <a:t> you could play outside.</a:t>
            </a:r>
            <a:endParaRPr lang="en-US" dirty="0" smtClean="0"/>
          </a:p>
          <a:p>
            <a:endParaRPr lang="en-US" dirty="0"/>
          </a:p>
        </p:txBody>
      </p:sp>
      <p:sp>
        <p:nvSpPr>
          <p:cNvPr id="4" name="Slide Number Placeholder 3"/>
          <p:cNvSpPr>
            <a:spLocks noGrp="1"/>
          </p:cNvSpPr>
          <p:nvPr>
            <p:ph type="sldNum" sz="quarter" idx="10"/>
          </p:nvPr>
        </p:nvSpPr>
        <p:spPr/>
        <p:txBody>
          <a:bodyPr/>
          <a:lstStyle/>
          <a:p>
            <a:fld id="{A20F7FD0-5993-4CF2-9E28-12B3C00C58AC}"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0F7FD0-5993-4CF2-9E28-12B3C00C58A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15B51BE-4151-458D-AC2C-5A1434C4D6F6}" type="datetimeFigureOut">
              <a:rPr lang="en-US" smtClean="0"/>
              <a:pPr/>
              <a:t>4/17/2015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E337609-3A98-41E1-8875-B9C8AB237B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5B51BE-4151-458D-AC2C-5A1434C4D6F6}"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5B51BE-4151-458D-AC2C-5A1434C4D6F6}"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5B51BE-4151-458D-AC2C-5A1434C4D6F6}"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5B51BE-4151-458D-AC2C-5A1434C4D6F6}"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37609-3A98-41E1-8875-B9C8AB237B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5B51BE-4151-458D-AC2C-5A1434C4D6F6}" type="datetimeFigureOut">
              <a:rPr lang="en-US" smtClean="0"/>
              <a:pPr/>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15B51BE-4151-458D-AC2C-5A1434C4D6F6}" type="datetimeFigureOut">
              <a:rPr lang="en-US" smtClean="0"/>
              <a:pPr/>
              <a:t>4/17/2015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5B51BE-4151-458D-AC2C-5A1434C4D6F6}" type="datetimeFigureOut">
              <a:rPr lang="en-US" smtClean="0"/>
              <a:pPr/>
              <a:t>4/17/2015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B51BE-4151-458D-AC2C-5A1434C4D6F6}" type="datetimeFigureOut">
              <a:rPr lang="en-US" smtClean="0"/>
              <a:pPr/>
              <a:t>4/17/2015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5B51BE-4151-458D-AC2C-5A1434C4D6F6}" type="datetimeFigureOut">
              <a:rPr lang="en-US" smtClean="0"/>
              <a:pPr/>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37609-3A98-41E1-8875-B9C8AB237B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5B51BE-4151-458D-AC2C-5A1434C4D6F6}" type="datetimeFigureOut">
              <a:rPr lang="en-US" smtClean="0"/>
              <a:pPr/>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E337609-3A98-41E1-8875-B9C8AB237B2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5B51BE-4151-458D-AC2C-5A1434C4D6F6}" type="datetimeFigureOut">
              <a:rPr lang="en-US" smtClean="0"/>
              <a:pPr/>
              <a:t>4/17/2015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337609-3A98-41E1-8875-B9C8AB237B2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trott@piercecountylibrarysystem.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hawkinst@uw.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lakeshorelearning.com/" TargetMode="External"/><Relationship Id="rId3" Type="http://schemas.openxmlformats.org/officeDocument/2006/relationships/hyperlink" Target="http://www.positivelyautism.com/downloads/LibraryResourceKit.pdf" TargetMode="External"/><Relationship Id="rId7" Type="http://schemas.openxmlformats.org/officeDocument/2006/relationships/hyperlink" Target="http://www.do2learn.com/" TargetMode="External"/><Relationship Id="rId2" Type="http://schemas.openxmlformats.org/officeDocument/2006/relationships/hyperlink" Target="http://librariesandautism.org/" TargetMode="External"/><Relationship Id="rId1" Type="http://schemas.openxmlformats.org/officeDocument/2006/relationships/slideLayout" Target="../slideLayouts/slideLayout2.xml"/><Relationship Id="rId6" Type="http://schemas.openxmlformats.org/officeDocument/2006/relationships/hyperlink" Target="http://snailsgroup.blogspot.com/p/resources.html" TargetMode="External"/><Relationship Id="rId5" Type="http://schemas.openxmlformats.org/officeDocument/2006/relationships/hyperlink" Target="http://www.alsc.ala.org/blog/2012/03/autism-in-your-library-customer-service-tips/" TargetMode="External"/><Relationship Id="rId4" Type="http://schemas.openxmlformats.org/officeDocument/2006/relationships/hyperlink" Target="https://www.autismspeaks.org/family-services/resource-library" TargetMode="External"/><Relationship Id="rId9" Type="http://schemas.openxmlformats.org/officeDocument/2006/relationships/hyperlink" Target="http://sjpl.org/inclusiveservi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D1G5ssZlVU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a:bodyPr>
          <a:lstStyle/>
          <a:p>
            <a:pPr algn="ctr"/>
            <a:r>
              <a:rPr lang="en-US" sz="4800" dirty="0" smtClean="0"/>
              <a:t>Programming for Children with Special Needs in the Library</a:t>
            </a:r>
            <a:endParaRPr lang="en-US" sz="4800" dirty="0"/>
          </a:p>
        </p:txBody>
      </p:sp>
      <p:sp>
        <p:nvSpPr>
          <p:cNvPr id="3" name="Subtitle 2"/>
          <p:cNvSpPr>
            <a:spLocks noGrp="1"/>
          </p:cNvSpPr>
          <p:nvPr>
            <p:ph type="subTitle" idx="1"/>
          </p:nvPr>
        </p:nvSpPr>
        <p:spPr>
          <a:xfrm>
            <a:off x="533400" y="3657600"/>
            <a:ext cx="7854696" cy="2209800"/>
          </a:xfrm>
        </p:spPr>
        <p:txBody>
          <a:bodyPr>
            <a:normAutofit lnSpcReduction="10000"/>
          </a:bodyPr>
          <a:lstStyle/>
          <a:p>
            <a:pPr algn="ctr"/>
            <a:endParaRPr lang="en-US" sz="2500" dirty="0" smtClean="0"/>
          </a:p>
          <a:p>
            <a:pPr algn="ctr"/>
            <a:r>
              <a:rPr lang="en-US" sz="2500" dirty="0" smtClean="0"/>
              <a:t>Emilie </a:t>
            </a:r>
            <a:r>
              <a:rPr lang="en-US" sz="2500" dirty="0" err="1" smtClean="0"/>
              <a:t>Trott</a:t>
            </a:r>
            <a:endParaRPr lang="en-US" sz="2500" dirty="0" smtClean="0"/>
          </a:p>
          <a:p>
            <a:pPr algn="ctr"/>
            <a:r>
              <a:rPr lang="en-US" sz="2500" dirty="0" smtClean="0">
                <a:hlinkClick r:id="rId3"/>
              </a:rPr>
              <a:t>etrott@piercecountylibrarysystem.org</a:t>
            </a:r>
            <a:endParaRPr lang="en-US" sz="2500" dirty="0" smtClean="0"/>
          </a:p>
          <a:p>
            <a:pPr algn="ctr"/>
            <a:r>
              <a:rPr lang="en-US" sz="2500" dirty="0" err="1" smtClean="0"/>
              <a:t>Tiffanie</a:t>
            </a:r>
            <a:r>
              <a:rPr lang="en-US" sz="2500" dirty="0" smtClean="0"/>
              <a:t> Hawkins</a:t>
            </a:r>
          </a:p>
          <a:p>
            <a:pPr algn="ctr"/>
            <a:r>
              <a:rPr lang="en-US" sz="2500" dirty="0" smtClean="0">
                <a:hlinkClick r:id="rId4"/>
              </a:rPr>
              <a:t>hawkinst@uw.edu</a:t>
            </a:r>
            <a:endParaRPr lang="en-US" sz="2500" dirty="0" smtClean="0"/>
          </a:p>
          <a:p>
            <a:endParaRPr lang="en-US" sz="2500" dirty="0" smtClean="0"/>
          </a:p>
          <a:p>
            <a:endParaRPr lang="en-US" sz="2500" dirty="0" smtClean="0"/>
          </a:p>
          <a:p>
            <a:endParaRPr lang="en-US" sz="2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7" descr="hay ride.jpg"/>
          <p:cNvPicPr>
            <a:picLocks noGrp="1" noChangeAspect="1"/>
          </p:cNvPicPr>
          <p:nvPr>
            <p:ph sz="half" idx="2"/>
          </p:nvPr>
        </p:nvPicPr>
        <p:blipFill>
          <a:blip r:embed="rId3" cstate="print"/>
          <a:srcRect/>
          <a:stretch>
            <a:fillRect/>
          </a:stretch>
        </p:blipFill>
        <p:spPr bwMode="auto">
          <a:xfrm>
            <a:off x="4114800" y="1905000"/>
            <a:ext cx="4805680" cy="3847659"/>
          </a:xfrm>
        </p:spPr>
      </p:pic>
      <p:sp>
        <p:nvSpPr>
          <p:cNvPr id="2" name="Title 1"/>
          <p:cNvSpPr>
            <a:spLocks noGrp="1"/>
          </p:cNvSpPr>
          <p:nvPr>
            <p:ph type="title"/>
          </p:nvPr>
        </p:nvSpPr>
        <p:spPr/>
        <p:txBody>
          <a:bodyPr>
            <a:normAutofit fontScale="90000"/>
          </a:bodyPr>
          <a:lstStyle/>
          <a:p>
            <a:r>
              <a:rPr lang="en-US" dirty="0" smtClean="0"/>
              <a:t>Other Common Issues Related to Autism Characteristics</a:t>
            </a:r>
            <a:endParaRPr lang="en-US" dirty="0"/>
          </a:p>
        </p:txBody>
      </p:sp>
      <p:sp>
        <p:nvSpPr>
          <p:cNvPr id="3" name="Content Placeholder 2"/>
          <p:cNvSpPr>
            <a:spLocks noGrp="1"/>
          </p:cNvSpPr>
          <p:nvPr>
            <p:ph sz="half" idx="1"/>
          </p:nvPr>
        </p:nvSpPr>
        <p:spPr>
          <a:xfrm>
            <a:off x="228600" y="1600200"/>
            <a:ext cx="3657600" cy="4525963"/>
          </a:xfrm>
        </p:spPr>
        <p:txBody>
          <a:bodyPr/>
          <a:lstStyle/>
          <a:p>
            <a:pPr marL="0" indent="0">
              <a:buNone/>
              <a:defRPr/>
            </a:pPr>
            <a:endParaRPr lang="en-US" dirty="0" smtClean="0"/>
          </a:p>
          <a:p>
            <a:pPr>
              <a:defRPr/>
            </a:pPr>
            <a:r>
              <a:rPr lang="en-US" dirty="0" smtClean="0"/>
              <a:t>Attention to Details</a:t>
            </a:r>
          </a:p>
          <a:p>
            <a:pPr>
              <a:defRPr/>
            </a:pPr>
            <a:r>
              <a:rPr lang="en-US" dirty="0" smtClean="0"/>
              <a:t>Hypersensitive or Hyposensitive</a:t>
            </a:r>
          </a:p>
          <a:p>
            <a:pPr>
              <a:defRPr/>
            </a:pPr>
            <a:r>
              <a:rPr lang="en-US" dirty="0" smtClean="0"/>
              <a:t>Cognitive Impairments</a:t>
            </a:r>
          </a:p>
          <a:p>
            <a:pPr>
              <a:defRPr/>
            </a:pPr>
            <a:r>
              <a:rPr lang="en-US" dirty="0" smtClean="0"/>
              <a:t>Executive Functioning</a:t>
            </a:r>
          </a:p>
          <a:p>
            <a:endParaRPr lang="en-US" dirty="0"/>
          </a:p>
        </p:txBody>
      </p:sp>
    </p:spTree>
    <p:extLst>
      <p:ext uri="{BB962C8B-B14F-4D97-AF65-F5344CB8AC3E}">
        <p14:creationId xmlns:p14="http://schemas.microsoft.com/office/powerpoint/2010/main" val="172392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COMMUNICATION</a:t>
            </a:r>
            <a:endParaRPr lang="en-US" dirty="0"/>
          </a:p>
        </p:txBody>
      </p:sp>
      <p:sp>
        <p:nvSpPr>
          <p:cNvPr id="3" name="Content Placeholder 2"/>
          <p:cNvSpPr>
            <a:spLocks noGrp="1"/>
          </p:cNvSpPr>
          <p:nvPr>
            <p:ph sz="half" idx="1"/>
          </p:nvPr>
        </p:nvSpPr>
        <p:spPr/>
        <p:txBody>
          <a:bodyPr/>
          <a:lstStyle/>
          <a:p>
            <a:pPr algn="ctr"/>
            <a:endParaRPr lang="en-US" sz="2800" dirty="0" smtClean="0"/>
          </a:p>
          <a:p>
            <a:pPr algn="ctr"/>
            <a:r>
              <a:rPr lang="en-US" sz="2800" dirty="0" smtClean="0"/>
              <a:t>Game time!</a:t>
            </a:r>
          </a:p>
          <a:p>
            <a:pPr marL="0" indent="0" algn="ctr">
              <a:buNone/>
            </a:pPr>
            <a:endParaRPr lang="en-US" sz="2800" dirty="0" smtClean="0"/>
          </a:p>
          <a:p>
            <a:pPr algn="ctr"/>
            <a:r>
              <a:rPr lang="en-US" sz="2800" dirty="0" smtClean="0"/>
              <a:t>What did you say?</a:t>
            </a:r>
          </a:p>
          <a:p>
            <a:pPr algn="ctr"/>
            <a:endParaRPr lang="en-US" sz="2800" dirty="0" smtClean="0"/>
          </a:p>
          <a:p>
            <a:pPr algn="ctr"/>
            <a:r>
              <a:rPr lang="en-US" sz="2800" dirty="0" smtClean="0"/>
              <a:t>What do you mean?</a:t>
            </a:r>
          </a:p>
          <a:p>
            <a:pPr>
              <a:buNone/>
            </a:pPr>
            <a:endParaRPr lang="en-US" dirty="0"/>
          </a:p>
        </p:txBody>
      </p:sp>
      <p:pic>
        <p:nvPicPr>
          <p:cNvPr id="5" name="Picture 2" descr="http://elizabethkuhnke.files.wordpress.com/2011/06/language.jpg"/>
          <p:cNvPicPr>
            <a:picLocks noGrp="1" noChangeAspect="1" noChangeArrowheads="1"/>
          </p:cNvPicPr>
          <p:nvPr>
            <p:ph sz="half" idx="2"/>
          </p:nvPr>
        </p:nvPicPr>
        <p:blipFill>
          <a:blip r:embed="rId3" cstate="print"/>
          <a:srcRect l="2335" r="2335"/>
          <a:stretch>
            <a:fillRect/>
          </a:stretch>
        </p:blipFill>
        <p:spPr bwMode="auto">
          <a:xfrm>
            <a:off x="4648200" y="1962185"/>
            <a:ext cx="4038600" cy="4351267"/>
          </a:xfrm>
          <a:prstGeom prst="rect">
            <a:avLst/>
          </a:prstGeom>
          <a:noFill/>
        </p:spPr>
      </p:pic>
    </p:spTree>
    <p:extLst>
      <p:ext uri="{BB962C8B-B14F-4D97-AF65-F5344CB8AC3E}">
        <p14:creationId xmlns:p14="http://schemas.microsoft.com/office/powerpoint/2010/main" val="151843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6934200" cy="4524315"/>
          </a:xfrm>
          <a:prstGeom prst="rect">
            <a:avLst/>
          </a:prstGeom>
        </p:spPr>
        <p:txBody>
          <a:bodyPr wrap="square">
            <a:spAutoFit/>
          </a:bodyPr>
          <a:lstStyle/>
          <a:p>
            <a:pPr algn="ctr">
              <a:buFont typeface="Wingdings 2" pitchFamily="18" charset="2"/>
              <a:buNone/>
            </a:pPr>
            <a:endParaRPr lang="en-US" sz="3600" dirty="0" smtClean="0"/>
          </a:p>
          <a:p>
            <a:pPr algn="ctr">
              <a:buFont typeface="Wingdings 2" pitchFamily="18" charset="2"/>
              <a:buNone/>
            </a:pPr>
            <a:r>
              <a:rPr lang="en-US" sz="3600" dirty="0" smtClean="0"/>
              <a:t>“I can remember the frustration of not being able to talk.  I knew what I wanted to say, but I could not get the words out, so I would just scream.”</a:t>
            </a:r>
          </a:p>
          <a:p>
            <a:pPr algn="ctr">
              <a:buFont typeface="Wingdings 2" pitchFamily="18" charset="2"/>
              <a:buNone/>
            </a:pPr>
            <a:endParaRPr lang="en-US" sz="3600" dirty="0" smtClean="0"/>
          </a:p>
          <a:p>
            <a:pPr algn="ctr">
              <a:buFont typeface="Wingdings 2" pitchFamily="18" charset="2"/>
              <a:buNone/>
            </a:pPr>
            <a:r>
              <a:rPr lang="en-US" sz="3600" dirty="0" smtClean="0"/>
              <a:t>--Temple </a:t>
            </a:r>
            <a:r>
              <a:rPr lang="en-US" sz="3600" dirty="0" err="1" smtClean="0"/>
              <a:t>Grandin</a:t>
            </a:r>
            <a:endParaRPr lang="en-US" sz="3600" dirty="0" smtClean="0"/>
          </a:p>
        </p:txBody>
      </p:sp>
    </p:spTree>
    <p:extLst>
      <p:ext uri="{BB962C8B-B14F-4D97-AF65-F5344CB8AC3E}">
        <p14:creationId xmlns:p14="http://schemas.microsoft.com/office/powerpoint/2010/main" val="254184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How Does an Individual with Special Needs Communicate?</a:t>
            </a:r>
            <a:endParaRPr lang="en-US" sz="4000" dirty="0"/>
          </a:p>
        </p:txBody>
      </p:sp>
      <p:sp>
        <p:nvSpPr>
          <p:cNvPr id="3" name="Content Placeholder 2"/>
          <p:cNvSpPr>
            <a:spLocks noGrp="1"/>
          </p:cNvSpPr>
          <p:nvPr>
            <p:ph idx="1"/>
          </p:nvPr>
        </p:nvSpPr>
        <p:spPr/>
        <p:txBody>
          <a:bodyPr>
            <a:normAutofit/>
          </a:bodyPr>
          <a:lstStyle/>
          <a:p>
            <a:r>
              <a:rPr lang="en-US" sz="3200" dirty="0" smtClean="0"/>
              <a:t>Verbal</a:t>
            </a:r>
          </a:p>
          <a:p>
            <a:r>
              <a:rPr lang="en-US" sz="3200" dirty="0" smtClean="0"/>
              <a:t>Speech Generated Device (SGD) (e.g. </a:t>
            </a:r>
            <a:r>
              <a:rPr lang="en-US" sz="3200" dirty="0" err="1" smtClean="0"/>
              <a:t>iPad</a:t>
            </a:r>
            <a:r>
              <a:rPr lang="en-US" sz="3200" dirty="0" smtClean="0"/>
              <a:t>)</a:t>
            </a:r>
          </a:p>
          <a:p>
            <a:r>
              <a:rPr lang="en-US" sz="3200" dirty="0" smtClean="0"/>
              <a:t>Picture Exchange Communication System (PECS)</a:t>
            </a:r>
          </a:p>
          <a:p>
            <a:r>
              <a:rPr lang="en-US" sz="3200" dirty="0" smtClean="0"/>
              <a:t>Picture Boards, Binders</a:t>
            </a:r>
          </a:p>
          <a:p>
            <a:r>
              <a:rPr lang="en-US" sz="3200" dirty="0" smtClean="0"/>
              <a:t>Gestures</a:t>
            </a:r>
          </a:p>
          <a:p>
            <a:r>
              <a:rPr lang="en-US" sz="3200" dirty="0" smtClean="0"/>
              <a:t>Sign Language</a:t>
            </a:r>
          </a:p>
          <a:p>
            <a:pPr>
              <a:buNone/>
            </a:pPr>
            <a:endParaRPr lang="en-US" sz="3200" dirty="0" smtClean="0"/>
          </a:p>
          <a:p>
            <a:endParaRPr lang="en-US" sz="3200" dirty="0"/>
          </a:p>
        </p:txBody>
      </p:sp>
    </p:spTree>
    <p:extLst>
      <p:ext uri="{BB962C8B-B14F-4D97-AF65-F5344CB8AC3E}">
        <p14:creationId xmlns:p14="http://schemas.microsoft.com/office/powerpoint/2010/main" val="525406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How Do We Communicate with the Individual with Autism?</a:t>
            </a:r>
            <a:endParaRPr lang="en-US" sz="4000" dirty="0"/>
          </a:p>
        </p:txBody>
      </p:sp>
      <p:sp>
        <p:nvSpPr>
          <p:cNvPr id="3" name="Content Placeholder 2"/>
          <p:cNvSpPr>
            <a:spLocks noGrp="1"/>
          </p:cNvSpPr>
          <p:nvPr>
            <p:ph idx="1"/>
          </p:nvPr>
        </p:nvSpPr>
        <p:spPr/>
        <p:txBody>
          <a:bodyPr>
            <a:normAutofit/>
          </a:bodyPr>
          <a:lstStyle/>
          <a:p>
            <a:r>
              <a:rPr lang="en-US" sz="3600" dirty="0" smtClean="0"/>
              <a:t>Get individual’s attention, use name</a:t>
            </a:r>
          </a:p>
          <a:p>
            <a:r>
              <a:rPr lang="en-US" sz="3600" dirty="0" smtClean="0"/>
              <a:t>Simple, clear language and directions</a:t>
            </a:r>
          </a:p>
          <a:p>
            <a:r>
              <a:rPr lang="en-US" sz="3600" dirty="0" smtClean="0"/>
              <a:t>Use language to define steps in a sequence (e.g. first, then, last; 1,2,3)</a:t>
            </a:r>
          </a:p>
          <a:p>
            <a:r>
              <a:rPr lang="en-US" sz="3600" dirty="0" smtClean="0"/>
              <a:t>Write it down, pictures</a:t>
            </a:r>
          </a:p>
          <a:p>
            <a:r>
              <a:rPr lang="en-US" sz="3600" dirty="0" smtClean="0"/>
              <a:t>Avoid distractions</a:t>
            </a:r>
          </a:p>
          <a:p>
            <a:pPr>
              <a:buNone/>
            </a:pPr>
            <a:endParaRPr lang="en-US" sz="3600" dirty="0"/>
          </a:p>
        </p:txBody>
      </p:sp>
    </p:spTree>
    <p:extLst>
      <p:ext uri="{BB962C8B-B14F-4D97-AF65-F5344CB8AC3E}">
        <p14:creationId xmlns:p14="http://schemas.microsoft.com/office/powerpoint/2010/main" val="3387752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Pictures for People with Autism</a:t>
            </a:r>
            <a:endParaRPr lang="en-US" sz="4800" dirty="0"/>
          </a:p>
        </p:txBody>
      </p:sp>
      <p:sp>
        <p:nvSpPr>
          <p:cNvPr id="3" name="Content Placeholder 2"/>
          <p:cNvSpPr>
            <a:spLocks noGrp="1"/>
          </p:cNvSpPr>
          <p:nvPr>
            <p:ph idx="1"/>
          </p:nvPr>
        </p:nvSpPr>
        <p:spPr/>
        <p:txBody>
          <a:bodyPr/>
          <a:lstStyle/>
          <a:p>
            <a:pPr>
              <a:spcBef>
                <a:spcPct val="85000"/>
              </a:spcBef>
            </a:pPr>
            <a:r>
              <a:rPr lang="en-US" sz="2800" dirty="0" smtClean="0"/>
              <a:t>Why are pictures so helpful to people with autism?</a:t>
            </a:r>
          </a:p>
          <a:p>
            <a:pPr lvl="1">
              <a:spcBef>
                <a:spcPct val="85000"/>
              </a:spcBef>
            </a:pPr>
            <a:r>
              <a:rPr lang="en-US" sz="2600" dirty="0" smtClean="0"/>
              <a:t>No communication, no social interaction</a:t>
            </a:r>
          </a:p>
          <a:p>
            <a:pPr lvl="1">
              <a:spcBef>
                <a:spcPct val="85000"/>
              </a:spcBef>
            </a:pPr>
            <a:r>
              <a:rPr lang="en-US" sz="2600" dirty="0" smtClean="0"/>
              <a:t>Increase predictability and structure</a:t>
            </a:r>
          </a:p>
          <a:p>
            <a:pPr lvl="1">
              <a:spcBef>
                <a:spcPct val="85000"/>
              </a:spcBef>
            </a:pPr>
            <a:r>
              <a:rPr lang="en-US" sz="2600" dirty="0" smtClean="0"/>
              <a:t>Enhance communication</a:t>
            </a:r>
            <a:endParaRPr lang="en-US" dirty="0" smtClean="0"/>
          </a:p>
          <a:p>
            <a:endParaRPr lang="en-US" dirty="0" smtClean="0"/>
          </a:p>
          <a:p>
            <a:r>
              <a:rPr lang="en-US" sz="2800" dirty="0" smtClean="0"/>
              <a:t>Give directions with picture prompts when possible</a:t>
            </a:r>
          </a:p>
          <a:p>
            <a:pPr>
              <a:buNone/>
            </a:pPr>
            <a:endParaRPr lang="en-US" dirty="0" smtClean="0"/>
          </a:p>
          <a:p>
            <a:pPr>
              <a:buNone/>
            </a:pPr>
            <a:endParaRPr lang="en-US" dirty="0"/>
          </a:p>
        </p:txBody>
      </p:sp>
    </p:spTree>
    <p:extLst>
      <p:ext uri="{BB962C8B-B14F-4D97-AF65-F5344CB8AC3E}">
        <p14:creationId xmlns:p14="http://schemas.microsoft.com/office/powerpoint/2010/main" val="2087281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81000" y="152400"/>
            <a:ext cx="8229600" cy="1143000"/>
          </a:xfrm>
        </p:spPr>
        <p:txBody>
          <a:bodyPr/>
          <a:lstStyle/>
          <a:p>
            <a:pPr algn="ctr" eaLnBrk="1" hangingPunct="1"/>
            <a:r>
              <a:rPr lang="en-US" altLang="en-US" sz="3600" dirty="0" smtClean="0"/>
              <a:t>Visual Cue Examples (Social Story)</a:t>
            </a:r>
          </a:p>
        </p:txBody>
      </p:sp>
      <p:sp>
        <p:nvSpPr>
          <p:cNvPr id="30723" name="Rectangle 5"/>
          <p:cNvSpPr>
            <a:spLocks noGrp="1"/>
          </p:cNvSpPr>
          <p:nvPr>
            <p:ph idx="1"/>
          </p:nvPr>
        </p:nvSpPr>
        <p:spPr>
          <a:xfrm>
            <a:off x="228600" y="1552575"/>
            <a:ext cx="8229600" cy="5410200"/>
          </a:xfrm>
        </p:spPr>
        <p:txBody>
          <a:bodyPr/>
          <a:lstStyle/>
          <a:p>
            <a:pPr marL="495300" indent="-495300" eaLnBrk="1" hangingPunct="1">
              <a:lnSpc>
                <a:spcPct val="90000"/>
              </a:lnSpc>
              <a:buFont typeface="Wingdings 2" pitchFamily="18" charset="2"/>
              <a:buNone/>
            </a:pPr>
            <a:r>
              <a:rPr lang="en-US" altLang="en-US" sz="2000" dirty="0" smtClean="0"/>
              <a:t>Schedule – may add times of activities</a:t>
            </a:r>
          </a:p>
          <a:p>
            <a:pPr marL="1633538" lvl="4" indent="-381000" eaLnBrk="1" hangingPunct="1">
              <a:lnSpc>
                <a:spcPct val="90000"/>
              </a:lnSpc>
              <a:buFont typeface="Wingdings 2" pitchFamily="18" charset="2"/>
              <a:buAutoNum type="arabicPeriod"/>
            </a:pPr>
            <a:r>
              <a:rPr lang="en-US" altLang="en-US" sz="1800" dirty="0" smtClean="0"/>
              <a:t>Greet – Take off coat</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Return books to bin</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Go to story time area</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Listen to story</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Activity</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Get book</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Check out book</a:t>
            </a:r>
          </a:p>
          <a:p>
            <a:pPr marL="1633538" lvl="4" indent="-381000" eaLnBrk="1" hangingPunct="1">
              <a:lnSpc>
                <a:spcPct val="90000"/>
              </a:lnSpc>
              <a:buFont typeface="Wingdings 2" pitchFamily="18" charset="2"/>
              <a:buAutoNum type="arabicPeriod"/>
            </a:pPr>
            <a:endParaRPr lang="en-US" altLang="en-US" sz="1800" dirty="0" smtClean="0"/>
          </a:p>
          <a:p>
            <a:pPr marL="1633538" lvl="4" indent="-381000" eaLnBrk="1" hangingPunct="1">
              <a:lnSpc>
                <a:spcPct val="90000"/>
              </a:lnSpc>
              <a:buFont typeface="Wingdings 2" pitchFamily="18" charset="2"/>
              <a:buAutoNum type="arabicPeriod"/>
            </a:pPr>
            <a:r>
              <a:rPr lang="en-US" altLang="en-US" sz="1800" dirty="0" smtClean="0"/>
              <a:t>Say “good-bye”</a:t>
            </a:r>
          </a:p>
          <a:p>
            <a:pPr marL="850900" lvl="1" indent="-457200" eaLnBrk="1" hangingPunct="1">
              <a:lnSpc>
                <a:spcPct val="90000"/>
              </a:lnSpc>
              <a:buFont typeface="Wingdings 2" pitchFamily="18" charset="2"/>
              <a:buAutoNum type="arabicPeriod"/>
            </a:pPr>
            <a:endParaRPr lang="en-US" altLang="en-US" sz="2000" dirty="0" smtClean="0"/>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pPr>
            <a:fld id="{5F11E791-9941-46D7-BC91-05B20BC96A63}" type="slidenum">
              <a:rPr lang="en-US" altLang="en-US" sz="1200" smtClean="0">
                <a:solidFill>
                  <a:srgbClr val="372A46"/>
                </a:solidFill>
                <a:latin typeface="Calibri" pitchFamily="34" charset="0"/>
              </a:rPr>
              <a:pPr eaLnBrk="1" fontAlgn="base" hangingPunct="1">
                <a:spcBef>
                  <a:spcPct val="0"/>
                </a:spcBef>
                <a:spcAft>
                  <a:spcPct val="0"/>
                </a:spcAft>
              </a:pPr>
              <a:t>16</a:t>
            </a:fld>
            <a:endParaRPr lang="en-US" altLang="en-US" sz="1200" smtClean="0">
              <a:solidFill>
                <a:srgbClr val="372A46"/>
              </a:solidFill>
              <a:latin typeface="Calibri" pitchFamily="34" charset="0"/>
            </a:endParaRPr>
          </a:p>
        </p:txBody>
      </p:sp>
      <p:pic>
        <p:nvPicPr>
          <p:cNvPr id="30725"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3425" y="1846262"/>
            <a:ext cx="6858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6300" y="2325688"/>
            <a:ext cx="6858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0950" y="2189163"/>
            <a:ext cx="8382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3425" y="2913063"/>
            <a:ext cx="7620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90900" y="3547269"/>
            <a:ext cx="68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0"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67200" y="3483769"/>
            <a:ext cx="76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1" name="Picture 1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04850" y="4131469"/>
            <a:ext cx="838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2" name="Picture 1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1800" y="4648200"/>
            <a:ext cx="83820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3" name="Picture 1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04850" y="5291137"/>
            <a:ext cx="9144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4" name="Picture 16"/>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52800" y="5734050"/>
            <a:ext cx="838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4748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pPr eaLnBrk="1" hangingPunct="1"/>
            <a:r>
              <a:rPr lang="en-US" altLang="en-US" smtClean="0"/>
              <a:t>Forming Relationships</a:t>
            </a:r>
          </a:p>
        </p:txBody>
      </p:sp>
      <p:sp>
        <p:nvSpPr>
          <p:cNvPr id="40963" name="Rectangle 3"/>
          <p:cNvSpPr>
            <a:spLocks noGrp="1"/>
          </p:cNvSpPr>
          <p:nvPr>
            <p:ph idx="1"/>
          </p:nvPr>
        </p:nvSpPr>
        <p:spPr/>
        <p:txBody>
          <a:bodyPr/>
          <a:lstStyle/>
          <a:p>
            <a:pPr eaLnBrk="1" hangingPunct="1"/>
            <a:r>
              <a:rPr lang="en-US" altLang="en-US" sz="2800" dirty="0" smtClean="0"/>
              <a:t>Developing a relationships key to success! </a:t>
            </a:r>
          </a:p>
          <a:p>
            <a:pPr eaLnBrk="1" hangingPunct="1"/>
            <a:r>
              <a:rPr lang="en-US" altLang="en-US" sz="2800" dirty="0" smtClean="0"/>
              <a:t>Respectful</a:t>
            </a:r>
          </a:p>
          <a:p>
            <a:pPr eaLnBrk="1" hangingPunct="1"/>
            <a:r>
              <a:rPr lang="en-US" altLang="en-US" sz="2800" dirty="0" smtClean="0"/>
              <a:t>Empathetic</a:t>
            </a:r>
          </a:p>
          <a:p>
            <a:pPr eaLnBrk="1" hangingPunct="1"/>
            <a:r>
              <a:rPr lang="en-US" altLang="en-US" sz="2800" dirty="0" smtClean="0"/>
              <a:t>Provide a tour of library (e.g. social story or video to introduce library and storytime program)</a:t>
            </a:r>
          </a:p>
          <a:p>
            <a:pPr eaLnBrk="1" hangingPunct="1"/>
            <a:r>
              <a:rPr lang="en-US" altLang="en-US" sz="2800" dirty="0" smtClean="0"/>
              <a:t>Autism Resources or Individuals with Disabilities Section in Library</a:t>
            </a:r>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510630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Why does a child with autism behave the way he does?</a:t>
            </a:r>
            <a:endParaRPr lang="en-US" sz="4000" dirty="0"/>
          </a:p>
        </p:txBody>
      </p:sp>
      <p:sp>
        <p:nvSpPr>
          <p:cNvPr id="3" name="Content Placeholder 2"/>
          <p:cNvSpPr>
            <a:spLocks noGrp="1"/>
          </p:cNvSpPr>
          <p:nvPr>
            <p:ph idx="1"/>
          </p:nvPr>
        </p:nvSpPr>
        <p:spPr/>
        <p:txBody>
          <a:bodyPr>
            <a:normAutofit/>
          </a:bodyPr>
          <a:lstStyle/>
          <a:p>
            <a:r>
              <a:rPr lang="en-US" sz="3200" dirty="0" smtClean="0">
                <a:latin typeface="Arial" charset="0"/>
                <a:cs typeface="Arial" charset="0"/>
              </a:rPr>
              <a:t>No language or does not understand language</a:t>
            </a:r>
          </a:p>
          <a:p>
            <a:endParaRPr lang="en-US" sz="3200" dirty="0" smtClean="0">
              <a:latin typeface="Arial" charset="0"/>
              <a:cs typeface="Arial" charset="0"/>
            </a:endParaRPr>
          </a:p>
          <a:p>
            <a:r>
              <a:rPr lang="en-US" sz="3200" dirty="0" smtClean="0">
                <a:latin typeface="Arial" charset="0"/>
                <a:cs typeface="Arial" charset="0"/>
              </a:rPr>
              <a:t>Motivation is different for children with autism</a:t>
            </a:r>
          </a:p>
          <a:p>
            <a:endParaRPr lang="en-US" sz="3200" dirty="0" smtClean="0">
              <a:latin typeface="Arial" charset="0"/>
              <a:cs typeface="Arial" charset="0"/>
            </a:endParaRPr>
          </a:p>
          <a:p>
            <a:r>
              <a:rPr lang="en-US" sz="3200" dirty="0" smtClean="0">
                <a:latin typeface="Arial" charset="0"/>
                <a:cs typeface="Arial" charset="0"/>
              </a:rPr>
              <a:t>Can’t do vs. Won’t do</a:t>
            </a:r>
          </a:p>
          <a:p>
            <a:pPr>
              <a:buNone/>
            </a:pPr>
            <a:endParaRPr lang="en-US" sz="3200" dirty="0" smtClean="0"/>
          </a:p>
        </p:txBody>
      </p:sp>
    </p:spTree>
    <p:extLst>
      <p:ext uri="{BB962C8B-B14F-4D97-AF65-F5344CB8AC3E}">
        <p14:creationId xmlns:p14="http://schemas.microsoft.com/office/powerpoint/2010/main" val="1872336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mtClean="0"/>
              <a:t>Behaviors as Communicative</a:t>
            </a:r>
          </a:p>
        </p:txBody>
      </p:sp>
      <p:sp>
        <p:nvSpPr>
          <p:cNvPr id="39939" name="Content Placeholder 2"/>
          <p:cNvSpPr>
            <a:spLocks noGrp="1"/>
          </p:cNvSpPr>
          <p:nvPr>
            <p:ph idx="1"/>
          </p:nvPr>
        </p:nvSpPr>
        <p:spPr/>
        <p:txBody>
          <a:bodyPr>
            <a:normAutofit/>
          </a:bodyPr>
          <a:lstStyle/>
          <a:p>
            <a:pPr eaLnBrk="1" hangingPunct="1"/>
            <a:r>
              <a:rPr lang="en-US" altLang="en-US" smtClean="0"/>
              <a:t>All behaviors have a communicative function</a:t>
            </a:r>
          </a:p>
          <a:p>
            <a:pPr marL="742950" lvl="1" indent="-285750" eaLnBrk="1" hangingPunct="1"/>
            <a:r>
              <a:rPr lang="en-US" altLang="en-US" smtClean="0"/>
              <a:t>Seeking or escaping</a:t>
            </a:r>
          </a:p>
          <a:p>
            <a:pPr marL="1143000" lvl="2" indent="-228600" eaLnBrk="1" hangingPunct="1"/>
            <a:r>
              <a:rPr lang="en-US" altLang="en-US" smtClean="0"/>
              <a:t>Attention or demands</a:t>
            </a:r>
          </a:p>
          <a:p>
            <a:pPr marL="1143000" lvl="2" indent="-228600" eaLnBrk="1" hangingPunct="1"/>
            <a:r>
              <a:rPr lang="en-US" altLang="en-US" smtClean="0"/>
              <a:t>Tangible item (i.e., toy, book)</a:t>
            </a:r>
          </a:p>
          <a:p>
            <a:pPr marL="1143000" lvl="2" indent="-228600" eaLnBrk="1" hangingPunct="1"/>
            <a:r>
              <a:rPr lang="en-US" altLang="en-US" smtClean="0"/>
              <a:t>Sensory input	</a:t>
            </a:r>
          </a:p>
          <a:p>
            <a:pPr eaLnBrk="1" hangingPunct="1"/>
            <a:r>
              <a:rPr lang="en-US" altLang="en-US" smtClean="0"/>
              <a:t>Behaviors to ignore</a:t>
            </a:r>
          </a:p>
          <a:p>
            <a:pPr eaLnBrk="1" hangingPunct="1"/>
            <a:r>
              <a:rPr lang="en-US" altLang="en-US" smtClean="0"/>
              <a:t>Behaviors not to ignore</a:t>
            </a:r>
          </a:p>
          <a:p>
            <a:pPr eaLnBrk="1" hangingPunct="1"/>
            <a:r>
              <a:rPr lang="en-US" altLang="en-US" smtClean="0"/>
              <a:t>Offer Choices</a:t>
            </a:r>
          </a:p>
          <a:p>
            <a:pPr eaLnBrk="1" hangingPunct="1"/>
            <a:r>
              <a:rPr lang="en-US" altLang="en-US" smtClean="0"/>
              <a:t>Redirect attention</a:t>
            </a:r>
          </a:p>
        </p:txBody>
      </p:sp>
      <p:sp>
        <p:nvSpPr>
          <p:cNvPr id="399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pPr>
            <a:fld id="{59932192-CA48-4987-8272-E62F7FE21EB3}" type="slidenum">
              <a:rPr lang="en-US" altLang="en-US" sz="1200" smtClean="0">
                <a:solidFill>
                  <a:srgbClr val="372A46"/>
                </a:solidFill>
                <a:latin typeface="Calibri" pitchFamily="34" charset="0"/>
              </a:rPr>
              <a:pPr eaLnBrk="1" fontAlgn="base" hangingPunct="1">
                <a:spcBef>
                  <a:spcPct val="0"/>
                </a:spcBef>
                <a:spcAft>
                  <a:spcPct val="0"/>
                </a:spcAft>
              </a:pPr>
              <a:t>19</a:t>
            </a:fld>
            <a:endParaRPr lang="en-US" altLang="en-US" sz="1200" smtClean="0">
              <a:solidFill>
                <a:srgbClr val="372A46"/>
              </a:solidFill>
              <a:latin typeface="Calibri" pitchFamily="34" charset="0"/>
            </a:endParaRPr>
          </a:p>
        </p:txBody>
      </p:sp>
    </p:spTree>
    <p:extLst>
      <p:ext uri="{BB962C8B-B14F-4D97-AF65-F5344CB8AC3E}">
        <p14:creationId xmlns:p14="http://schemas.microsoft.com/office/powerpoint/2010/main" val="3116759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Presentation</a:t>
            </a:r>
            <a:endParaRPr lang="en-US" dirty="0"/>
          </a:p>
        </p:txBody>
      </p:sp>
      <p:sp>
        <p:nvSpPr>
          <p:cNvPr id="3" name="Content Placeholder 2"/>
          <p:cNvSpPr>
            <a:spLocks noGrp="1"/>
          </p:cNvSpPr>
          <p:nvPr>
            <p:ph idx="1"/>
          </p:nvPr>
        </p:nvSpPr>
        <p:spPr/>
        <p:txBody>
          <a:bodyPr/>
          <a:lstStyle/>
          <a:p>
            <a:r>
              <a:rPr lang="en-US" dirty="0" smtClean="0"/>
              <a:t>Discussion of Autism and sensory processing issues</a:t>
            </a:r>
          </a:p>
          <a:p>
            <a:endParaRPr lang="en-US" dirty="0"/>
          </a:p>
          <a:p>
            <a:r>
              <a:rPr lang="en-US" dirty="0" smtClean="0"/>
              <a:t>Elements of storytime program for young children</a:t>
            </a:r>
          </a:p>
          <a:p>
            <a:pPr>
              <a:buNone/>
            </a:pPr>
            <a:endParaRPr lang="en-US" dirty="0" smtClean="0"/>
          </a:p>
          <a:p>
            <a:r>
              <a:rPr lang="en-US" dirty="0" smtClean="0"/>
              <a:t>Storytime Time—Lets apply some of these ideas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Inclusive storytime</a:t>
            </a:r>
            <a:endParaRPr lang="en-US" dirty="0"/>
          </a:p>
        </p:txBody>
      </p:sp>
      <p:sp>
        <p:nvSpPr>
          <p:cNvPr id="3" name="Content Placeholder 2"/>
          <p:cNvSpPr>
            <a:spLocks noGrp="1"/>
          </p:cNvSpPr>
          <p:nvPr>
            <p:ph sz="half" idx="1"/>
          </p:nvPr>
        </p:nvSpPr>
        <p:spPr/>
        <p:txBody>
          <a:bodyPr/>
          <a:lstStyle/>
          <a:p>
            <a:pPr>
              <a:buNone/>
            </a:pPr>
            <a:endParaRPr lang="en-US" dirty="0" smtClean="0"/>
          </a:p>
          <a:p>
            <a:r>
              <a:rPr lang="en-US" dirty="0" smtClean="0"/>
              <a:t>Small adjustments to programming for ‘typically developing’ children can make a big difference in the success of children with special needs.</a:t>
            </a:r>
          </a:p>
          <a:p>
            <a:endParaRPr lang="en-US" dirty="0"/>
          </a:p>
        </p:txBody>
      </p:sp>
      <p:sp>
        <p:nvSpPr>
          <p:cNvPr id="4" name="Content Placeholder 3"/>
          <p:cNvSpPr>
            <a:spLocks noGrp="1"/>
          </p:cNvSpPr>
          <p:nvPr>
            <p:ph sz="half" idx="2"/>
          </p:nvPr>
        </p:nvSpPr>
        <p:spPr>
          <a:xfrm>
            <a:off x="4648200" y="1600200"/>
            <a:ext cx="3962400" cy="4525963"/>
          </a:xfrm>
        </p:spPr>
        <p:txBody>
          <a:bodyPr/>
          <a:lstStyle/>
          <a:p>
            <a:endParaRPr lang="en-US" dirty="0" smtClean="0"/>
          </a:p>
          <a:p>
            <a:endParaRPr lang="en-US" dirty="0" smtClean="0"/>
          </a:p>
          <a:p>
            <a:r>
              <a:rPr lang="en-US" dirty="0" smtClean="0"/>
              <a:t>Often, what's good for children with special needs is good for all children.</a:t>
            </a:r>
            <a:endParaRPr lang="en-US" dirty="0"/>
          </a:p>
        </p:txBody>
      </p:sp>
    </p:spTree>
    <p:extLst>
      <p:ext uri="{BB962C8B-B14F-4D97-AF65-F5344CB8AC3E}">
        <p14:creationId xmlns:p14="http://schemas.microsoft.com/office/powerpoint/2010/main" val="3385864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600200"/>
          </a:xfrm>
        </p:spPr>
        <p:txBody>
          <a:bodyPr>
            <a:normAutofit/>
          </a:bodyPr>
          <a:lstStyle/>
          <a:p>
            <a:pPr algn="ctr"/>
            <a:r>
              <a:rPr lang="en-US" dirty="0" smtClean="0"/>
              <a:t>Sensory-Sensitive Storytime are good for all kids</a:t>
            </a:r>
            <a:endParaRPr lang="en-US" dirty="0"/>
          </a:p>
        </p:txBody>
      </p:sp>
      <p:sp>
        <p:nvSpPr>
          <p:cNvPr id="3" name="Content Placeholder 2"/>
          <p:cNvSpPr>
            <a:spLocks noGrp="1"/>
          </p:cNvSpPr>
          <p:nvPr>
            <p:ph idx="1"/>
          </p:nvPr>
        </p:nvSpPr>
        <p:spPr>
          <a:xfrm>
            <a:off x="457200" y="2743200"/>
            <a:ext cx="8229600" cy="3382963"/>
          </a:xfrm>
        </p:spPr>
        <p:txBody>
          <a:bodyPr>
            <a:normAutofit lnSpcReduction="10000"/>
          </a:bodyPr>
          <a:lstStyle/>
          <a:p>
            <a:pPr>
              <a:buNone/>
            </a:pPr>
            <a:r>
              <a:rPr lang="en-US" dirty="0" smtClean="0"/>
              <a:t>Programming options:</a:t>
            </a:r>
          </a:p>
          <a:p>
            <a:r>
              <a:rPr lang="en-US" dirty="0" smtClean="0"/>
              <a:t>Program for kids with Special Needs only</a:t>
            </a:r>
          </a:p>
          <a:p>
            <a:r>
              <a:rPr lang="en-US" dirty="0" smtClean="0"/>
              <a:t>Inclusive programs for kids with and without Special Needs (and those kids who may have undiagnosed sensory challenges)</a:t>
            </a:r>
          </a:p>
          <a:p>
            <a:endParaRPr lang="en-US" dirty="0" smtClean="0"/>
          </a:p>
          <a:p>
            <a:pPr algn="ctr">
              <a:buNone/>
            </a:pPr>
            <a:r>
              <a:rPr lang="en-US" dirty="0" smtClean="0"/>
              <a:t>Successful participation in </a:t>
            </a:r>
            <a:r>
              <a:rPr lang="en-US" dirty="0" err="1" smtClean="0"/>
              <a:t>storytimes</a:t>
            </a:r>
            <a:r>
              <a:rPr lang="en-US" dirty="0" smtClean="0"/>
              <a:t> can lead to a lifetime of library use!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95400"/>
          </a:xfrm>
        </p:spPr>
        <p:txBody>
          <a:bodyPr>
            <a:normAutofit fontScale="90000"/>
          </a:bodyPr>
          <a:lstStyle/>
          <a:p>
            <a:r>
              <a:rPr lang="en-US" dirty="0" smtClean="0"/>
              <a:t>Elements of storytime (broken down into the five Practices ECRR2)</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a:t>R</a:t>
            </a:r>
            <a:r>
              <a:rPr lang="en-US" dirty="0" smtClean="0"/>
              <a:t>ead</a:t>
            </a:r>
          </a:p>
          <a:p>
            <a:r>
              <a:rPr lang="en-US" dirty="0" smtClean="0"/>
              <a:t>Write</a:t>
            </a:r>
          </a:p>
          <a:p>
            <a:r>
              <a:rPr lang="en-US" dirty="0" smtClean="0"/>
              <a:t>Sing</a:t>
            </a:r>
          </a:p>
          <a:p>
            <a:r>
              <a:rPr lang="en-US" dirty="0" smtClean="0"/>
              <a:t>Talk</a:t>
            </a:r>
          </a:p>
          <a:p>
            <a:r>
              <a:rPr lang="en-US" dirty="0" smtClean="0"/>
              <a:t>Play</a:t>
            </a:r>
          </a:p>
          <a:p>
            <a:endParaRPr lang="en-US" dirty="0" smtClean="0"/>
          </a:p>
          <a:p>
            <a:pPr>
              <a:buNone/>
            </a:pPr>
            <a:endParaRPr lang="en-US" dirty="0" smtClean="0"/>
          </a:p>
          <a:p>
            <a:pPr algn="ctr">
              <a:buNone/>
            </a:pPr>
            <a:r>
              <a:rPr lang="en-US" dirty="0" smtClean="0"/>
              <a:t>http://www.everychildreadytoread.org/</a:t>
            </a:r>
          </a:p>
          <a:p>
            <a:endParaRPr lang="en-US" dirty="0"/>
          </a:p>
          <a:p>
            <a:endParaRPr lang="en-US" dirty="0" smtClean="0"/>
          </a:p>
          <a:p>
            <a:endParaRPr lang="en-US" dirty="0"/>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088"/>
          </a:xfrm>
        </p:spPr>
        <p:txBody>
          <a:bodyPr>
            <a:normAutofit fontScale="90000"/>
          </a:bodyPr>
          <a:lstStyle/>
          <a:p>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Sensory-Sensitive Elements </a:t>
            </a:r>
            <a:endParaRPr lang="en-US" dirty="0"/>
          </a:p>
        </p:txBody>
      </p:sp>
      <p:sp>
        <p:nvSpPr>
          <p:cNvPr id="3" name="Content Placeholder 2"/>
          <p:cNvSpPr>
            <a:spLocks noGrp="1"/>
          </p:cNvSpPr>
          <p:nvPr>
            <p:ph idx="1"/>
          </p:nvPr>
        </p:nvSpPr>
        <p:spPr>
          <a:xfrm>
            <a:off x="457200" y="2133600"/>
            <a:ext cx="8229600" cy="4191000"/>
          </a:xfrm>
        </p:spPr>
        <p:txBody>
          <a:bodyPr/>
          <a:lstStyle/>
          <a:p>
            <a:r>
              <a:rPr lang="en-US" dirty="0" smtClean="0"/>
              <a:t>Keep it simple and predictable (predictability=safety)</a:t>
            </a:r>
          </a:p>
          <a:p>
            <a:r>
              <a:rPr lang="en-US" dirty="0" smtClean="0"/>
              <a:t>Uncluttered room with cozy space in the corner for breaks</a:t>
            </a:r>
          </a:p>
          <a:p>
            <a:r>
              <a:rPr lang="en-US" dirty="0" smtClean="0"/>
              <a:t>Defined seating</a:t>
            </a:r>
          </a:p>
          <a:p>
            <a:r>
              <a:rPr lang="en-US" dirty="0" smtClean="0"/>
              <a:t>Supply Fidgets</a:t>
            </a:r>
          </a:p>
          <a:p>
            <a:r>
              <a:rPr lang="en-US" dirty="0" smtClean="0"/>
              <a:t>“Say it” in different ways: describe it,  show a picture of it, demonstrate it</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your Program</a:t>
            </a:r>
            <a:endParaRPr lang="en-US" dirty="0"/>
          </a:p>
        </p:txBody>
      </p:sp>
      <p:sp>
        <p:nvSpPr>
          <p:cNvPr id="3" name="Content Placeholder 2"/>
          <p:cNvSpPr>
            <a:spLocks noGrp="1"/>
          </p:cNvSpPr>
          <p:nvPr>
            <p:ph idx="1"/>
          </p:nvPr>
        </p:nvSpPr>
        <p:spPr/>
        <p:txBody>
          <a:bodyPr/>
          <a:lstStyle/>
          <a:p>
            <a:r>
              <a:rPr lang="en-US" dirty="0" smtClean="0"/>
              <a:t>Books:  Choose books with bright illustrations, repetition and interactivity. Nonfiction is also great.</a:t>
            </a:r>
          </a:p>
          <a:p>
            <a:r>
              <a:rPr lang="en-US" dirty="0" smtClean="0"/>
              <a:t>Music:  Calmer, acoustic music works best.</a:t>
            </a:r>
          </a:p>
          <a:p>
            <a:r>
              <a:rPr lang="en-US" dirty="0" smtClean="0"/>
              <a:t>Activities:  Plan sensory integration activities that can be adjusted to accommodate children, e.g. done alone or in a pair.</a:t>
            </a:r>
          </a:p>
          <a:p>
            <a:r>
              <a:rPr lang="en-US" dirty="0" smtClean="0"/>
              <a:t>Flexibility: We make minor and sometime major adjustments at many of our programs, this may be more so at a Sensory program.</a:t>
            </a:r>
          </a:p>
          <a:p>
            <a:r>
              <a:rPr lang="en-US" dirty="0" smtClean="0"/>
              <a:t>Storytime Time!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solidFill>
            <a:schemeClr val="bg1"/>
          </a:solidFill>
          <a:ln>
            <a:solidFill>
              <a:schemeClr val="tx1"/>
            </a:solidFill>
          </a:ln>
        </p:spPr>
        <p:txBody>
          <a:bodyPr>
            <a:normAutofit fontScale="40000" lnSpcReduction="20000"/>
          </a:bodyPr>
          <a:lstStyle/>
          <a:p>
            <a:pPr>
              <a:buNone/>
            </a:pPr>
            <a:r>
              <a:rPr lang="en-US" dirty="0" smtClean="0">
                <a:solidFill>
                  <a:schemeClr val="tx2"/>
                </a:solidFill>
              </a:rPr>
              <a:t>Libraries and Autism</a:t>
            </a:r>
            <a:endParaRPr lang="en-US" dirty="0" smtClean="0">
              <a:solidFill>
                <a:schemeClr val="tx2"/>
              </a:solidFill>
              <a:hlinkClick r:id="rId2"/>
            </a:endParaRPr>
          </a:p>
          <a:p>
            <a:pPr>
              <a:buNone/>
            </a:pPr>
            <a:r>
              <a:rPr lang="en-US" dirty="0" smtClean="0">
                <a:solidFill>
                  <a:schemeClr val="tx2"/>
                </a:solidFill>
                <a:hlinkClick r:id="rId2"/>
              </a:rPr>
              <a:t>http://librariesandautism.org/</a:t>
            </a:r>
            <a:endParaRPr lang="en-US" dirty="0" smtClean="0">
              <a:solidFill>
                <a:schemeClr val="tx2"/>
              </a:solidFill>
            </a:endParaRPr>
          </a:p>
          <a:p>
            <a:pPr>
              <a:buNone/>
            </a:pPr>
            <a:endParaRPr lang="en-US" dirty="0" smtClean="0">
              <a:solidFill>
                <a:schemeClr val="tx2"/>
              </a:solidFill>
            </a:endParaRPr>
          </a:p>
          <a:p>
            <a:pPr>
              <a:buNone/>
            </a:pPr>
            <a:r>
              <a:rPr lang="en-US" dirty="0" smtClean="0">
                <a:solidFill>
                  <a:schemeClr val="tx2"/>
                </a:solidFill>
              </a:rPr>
              <a:t>Positively Autism</a:t>
            </a:r>
          </a:p>
          <a:p>
            <a:pPr>
              <a:buNone/>
            </a:pPr>
            <a:r>
              <a:rPr lang="en-US" dirty="0" smtClean="0">
                <a:solidFill>
                  <a:schemeClr val="tx2"/>
                </a:solidFill>
                <a:hlinkClick r:id="rId3"/>
              </a:rPr>
              <a:t>http://www.positivelyautism.com/downloads/LibraryResourceKit.pdf</a:t>
            </a:r>
            <a:endParaRPr lang="en-US" dirty="0" smtClean="0">
              <a:solidFill>
                <a:schemeClr val="tx2"/>
              </a:solidFill>
            </a:endParaRPr>
          </a:p>
          <a:p>
            <a:pPr>
              <a:buNone/>
            </a:pPr>
            <a:endParaRPr lang="en-US" dirty="0" smtClean="0">
              <a:solidFill>
                <a:schemeClr val="tx2"/>
              </a:solidFill>
            </a:endParaRPr>
          </a:p>
          <a:p>
            <a:pPr>
              <a:buNone/>
            </a:pPr>
            <a:r>
              <a:rPr lang="en-US" dirty="0" smtClean="0">
                <a:solidFill>
                  <a:schemeClr val="tx2"/>
                </a:solidFill>
              </a:rPr>
              <a:t>Autism Speaks</a:t>
            </a:r>
          </a:p>
          <a:p>
            <a:pPr>
              <a:buNone/>
            </a:pPr>
            <a:r>
              <a:rPr lang="en-US" dirty="0" smtClean="0">
                <a:solidFill>
                  <a:schemeClr val="tx2"/>
                </a:solidFill>
                <a:hlinkClick r:id="rId4"/>
              </a:rPr>
              <a:t>https://www.autismspeaks.org/family-services/resource-library</a:t>
            </a:r>
            <a:endParaRPr lang="en-US" dirty="0" smtClean="0">
              <a:solidFill>
                <a:schemeClr val="tx2"/>
              </a:solidFill>
            </a:endParaRPr>
          </a:p>
          <a:p>
            <a:pPr>
              <a:buNone/>
            </a:pPr>
            <a:endParaRPr lang="en-US" dirty="0" smtClean="0">
              <a:solidFill>
                <a:schemeClr val="tx2"/>
              </a:solidFill>
            </a:endParaRPr>
          </a:p>
          <a:p>
            <a:pPr>
              <a:buNone/>
            </a:pPr>
            <a:r>
              <a:rPr lang="en-US" dirty="0" smtClean="0">
                <a:solidFill>
                  <a:schemeClr val="tx2"/>
                </a:solidFill>
              </a:rPr>
              <a:t>ALSC</a:t>
            </a:r>
          </a:p>
          <a:p>
            <a:pPr>
              <a:buNone/>
            </a:pPr>
            <a:r>
              <a:rPr lang="en-US" dirty="0" smtClean="0">
                <a:solidFill>
                  <a:schemeClr val="tx2"/>
                </a:solidFill>
                <a:hlinkClick r:id="rId5"/>
              </a:rPr>
              <a:t>http://www.alsc.ala.org/blog/2012/03/autism-in-your-library-customer-service-tips/</a:t>
            </a:r>
            <a:endParaRPr lang="en-US" dirty="0" smtClean="0">
              <a:solidFill>
                <a:schemeClr val="tx2"/>
              </a:solidFill>
            </a:endParaRPr>
          </a:p>
          <a:p>
            <a:pPr>
              <a:buNone/>
            </a:pPr>
            <a:endParaRPr lang="en-US" dirty="0" smtClean="0">
              <a:solidFill>
                <a:schemeClr val="tx2"/>
              </a:solidFill>
            </a:endParaRPr>
          </a:p>
          <a:p>
            <a:pPr>
              <a:buNone/>
            </a:pPr>
            <a:r>
              <a:rPr lang="en-US" dirty="0" smtClean="0">
                <a:solidFill>
                  <a:schemeClr val="tx2"/>
                </a:solidFill>
              </a:rPr>
              <a:t>SNAILS</a:t>
            </a:r>
          </a:p>
          <a:p>
            <a:pPr>
              <a:buNone/>
            </a:pPr>
            <a:r>
              <a:rPr lang="en-US" dirty="0" smtClean="0">
                <a:solidFill>
                  <a:schemeClr val="tx2"/>
                </a:solidFill>
                <a:hlinkClick r:id="rId6"/>
              </a:rPr>
              <a:t>http://snailsgroup.blogspot.com/p/resources.html</a:t>
            </a:r>
            <a:r>
              <a:rPr lang="en-US" dirty="0" smtClean="0">
                <a:solidFill>
                  <a:schemeClr val="tx2"/>
                </a:solidFill>
              </a:rPr>
              <a:t/>
            </a:r>
            <a:br>
              <a:rPr lang="en-US" dirty="0" smtClean="0">
                <a:solidFill>
                  <a:schemeClr val="tx2"/>
                </a:solidFill>
              </a:rPr>
            </a:br>
            <a:endParaRPr lang="en-US" dirty="0" smtClean="0">
              <a:solidFill>
                <a:schemeClr val="tx2"/>
              </a:solidFill>
            </a:endParaRPr>
          </a:p>
          <a:p>
            <a:pPr>
              <a:buNone/>
            </a:pPr>
            <a:r>
              <a:rPr lang="en-US" dirty="0" smtClean="0">
                <a:solidFill>
                  <a:schemeClr val="tx2"/>
                </a:solidFill>
              </a:rPr>
              <a:t>Free Picture Cards</a:t>
            </a:r>
          </a:p>
          <a:p>
            <a:pPr>
              <a:buNone/>
            </a:pPr>
            <a:r>
              <a:rPr lang="en-US" dirty="0" smtClean="0">
                <a:solidFill>
                  <a:schemeClr val="tx2"/>
                </a:solidFill>
                <a:hlinkClick r:id="rId7"/>
              </a:rPr>
              <a:t>http://www.do2learn.com/</a:t>
            </a:r>
            <a:r>
              <a:rPr lang="en-US" dirty="0" smtClean="0">
                <a:solidFill>
                  <a:schemeClr val="tx2"/>
                </a:solidFill>
              </a:rPr>
              <a:t/>
            </a:r>
            <a:br>
              <a:rPr lang="en-US" dirty="0" smtClean="0">
                <a:solidFill>
                  <a:schemeClr val="tx2"/>
                </a:solidFill>
              </a:rPr>
            </a:br>
            <a:endParaRPr lang="en-US" dirty="0" smtClean="0">
              <a:solidFill>
                <a:schemeClr val="tx2"/>
              </a:solidFill>
            </a:endParaRPr>
          </a:p>
          <a:p>
            <a:pPr>
              <a:buNone/>
            </a:pPr>
            <a:r>
              <a:rPr lang="en-US" dirty="0" smtClean="0">
                <a:solidFill>
                  <a:schemeClr val="tx2"/>
                </a:solidFill>
              </a:rPr>
              <a:t>Lakeshore Learning: Supplies for Programs</a:t>
            </a:r>
          </a:p>
          <a:p>
            <a:pPr>
              <a:buNone/>
            </a:pPr>
            <a:r>
              <a:rPr lang="en-US" dirty="0" smtClean="0">
                <a:solidFill>
                  <a:schemeClr val="tx2"/>
                </a:solidFill>
                <a:hlinkClick r:id="rId8"/>
              </a:rPr>
              <a:t>http://www.lakeshorelearning.com/</a:t>
            </a:r>
            <a:endParaRPr lang="en-US" dirty="0" smtClean="0">
              <a:solidFill>
                <a:schemeClr val="tx2"/>
              </a:solidFill>
            </a:endParaRPr>
          </a:p>
          <a:p>
            <a:pPr>
              <a:buNone/>
            </a:pPr>
            <a:endParaRPr lang="en-US" dirty="0" smtClean="0">
              <a:solidFill>
                <a:schemeClr val="tx2"/>
              </a:solidFill>
            </a:endParaRPr>
          </a:p>
          <a:p>
            <a:pPr>
              <a:buNone/>
            </a:pPr>
            <a:r>
              <a:rPr lang="en-US" dirty="0" smtClean="0">
                <a:solidFill>
                  <a:schemeClr val="tx2"/>
                </a:solidFill>
              </a:rPr>
              <a:t>San Jose Public Library Inclusive  Staff Training</a:t>
            </a:r>
          </a:p>
          <a:p>
            <a:pPr>
              <a:buNone/>
            </a:pPr>
            <a:r>
              <a:rPr lang="en-US" dirty="0" smtClean="0">
                <a:solidFill>
                  <a:schemeClr val="tx2"/>
                </a:solidFill>
                <a:hlinkClick r:id="rId9"/>
              </a:rPr>
              <a:t>http://sjpl.org/inclusiveservices</a:t>
            </a:r>
            <a:endParaRPr lang="en-US" dirty="0" smtClean="0">
              <a:solidFill>
                <a:schemeClr val="tx2"/>
              </a:solidFill>
            </a:endParaRPr>
          </a:p>
          <a:p>
            <a:pPr>
              <a:buNone/>
            </a:pPr>
            <a:endParaRPr lang="en-US" dirty="0">
              <a:solidFill>
                <a:schemeClr val="tx2"/>
              </a:solidFill>
            </a:endParaRPr>
          </a:p>
          <a:p>
            <a:pPr>
              <a:buNone/>
            </a:pPr>
            <a:r>
              <a:rPr lang="en-US" b="1" dirty="0" smtClean="0">
                <a:solidFill>
                  <a:schemeClr val="tx2"/>
                </a:solidFill>
              </a:rPr>
              <a:t>Books:</a:t>
            </a:r>
          </a:p>
          <a:p>
            <a:pPr>
              <a:buNone/>
            </a:pPr>
            <a:r>
              <a:rPr lang="en-US" b="1" dirty="0" smtClean="0">
                <a:solidFill>
                  <a:schemeClr val="tx2"/>
                </a:solidFill>
              </a:rPr>
              <a:t>Programming for Children and Teens with Autism Spectrum Disorder by Barbara </a:t>
            </a:r>
            <a:r>
              <a:rPr lang="en-US" b="1" dirty="0" err="1" smtClean="0">
                <a:solidFill>
                  <a:schemeClr val="tx2"/>
                </a:solidFill>
              </a:rPr>
              <a:t>Klipper</a:t>
            </a:r>
            <a:endParaRPr lang="en-US" b="1" dirty="0">
              <a:solidFill>
                <a:schemeClr val="tx2"/>
              </a:solidFill>
            </a:endParaRPr>
          </a:p>
          <a:p>
            <a:pPr>
              <a:buNone/>
            </a:pP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Connect</a:t>
            </a:r>
            <a:endParaRPr lang="en-US" dirty="0"/>
          </a:p>
        </p:txBody>
      </p:sp>
      <p:sp>
        <p:nvSpPr>
          <p:cNvPr id="3" name="Content Placeholder 2"/>
          <p:cNvSpPr>
            <a:spLocks noGrp="1"/>
          </p:cNvSpPr>
          <p:nvPr>
            <p:ph idx="1"/>
          </p:nvPr>
        </p:nvSpPr>
        <p:spPr/>
        <p:txBody>
          <a:bodyPr/>
          <a:lstStyle/>
          <a:p>
            <a:r>
              <a:rPr lang="en-US" dirty="0" smtClean="0"/>
              <a:t>Turn to your neighbor and take turns telling them about where you work and what you do.</a:t>
            </a:r>
          </a:p>
          <a:p>
            <a:endParaRPr lang="en-US" dirty="0" smtClean="0"/>
          </a:p>
          <a:p>
            <a:r>
              <a:rPr lang="en-US" dirty="0" smtClean="0"/>
              <a:t>Please talk about your experience working with children who have special needs in the library.  Why does this interest you?</a:t>
            </a:r>
          </a:p>
          <a:p>
            <a:endParaRPr lang="en-US" dirty="0" smtClean="0"/>
          </a:p>
          <a:p>
            <a:r>
              <a:rPr lang="en-US" dirty="0" smtClean="0"/>
              <a:t>Does anybody want to share with the group?</a:t>
            </a:r>
            <a:endParaRPr lang="en-US" dirty="0"/>
          </a:p>
        </p:txBody>
      </p:sp>
    </p:spTree>
    <p:extLst>
      <p:ext uri="{BB962C8B-B14F-4D97-AF65-F5344CB8AC3E}">
        <p14:creationId xmlns:p14="http://schemas.microsoft.com/office/powerpoint/2010/main" val="2807344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Sensory Processing Disorder</a:t>
            </a:r>
            <a:endParaRPr lang="en-US" dirty="0"/>
          </a:p>
        </p:txBody>
      </p:sp>
      <p:sp>
        <p:nvSpPr>
          <p:cNvPr id="3" name="Content Placeholder 2"/>
          <p:cNvSpPr>
            <a:spLocks noGrp="1"/>
          </p:cNvSpPr>
          <p:nvPr>
            <p:ph idx="1"/>
          </p:nvPr>
        </p:nvSpPr>
        <p:spPr/>
        <p:txBody>
          <a:bodyPr/>
          <a:lstStyle/>
          <a:p>
            <a:endParaRPr lang="en-US" dirty="0" smtClean="0">
              <a:hlinkClick r:id="rId2"/>
            </a:endParaRPr>
          </a:p>
          <a:p>
            <a:endParaRPr lang="en-US" dirty="0" smtClean="0">
              <a:hlinkClick r:id="rId2"/>
            </a:endParaRPr>
          </a:p>
          <a:p>
            <a:endParaRPr lang="en-US" dirty="0" smtClean="0">
              <a:hlinkClick r:id="rId2"/>
            </a:endParaRPr>
          </a:p>
          <a:p>
            <a:r>
              <a:rPr lang="en-US" dirty="0" smtClean="0">
                <a:hlinkClick r:id="rId2"/>
              </a:rPr>
              <a:t>https</a:t>
            </a:r>
            <a:r>
              <a:rPr lang="en-US" dirty="0">
                <a:hlinkClick r:id="rId2"/>
              </a:rPr>
              <a:t>://</a:t>
            </a:r>
            <a:r>
              <a:rPr lang="en-US" dirty="0" smtClean="0">
                <a:hlinkClick r:id="rId2"/>
              </a:rPr>
              <a:t>www.youtube.com/watch?v=D1G5ssZlVUw</a:t>
            </a: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1979251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Senses</a:t>
            </a:r>
            <a:endParaRPr lang="en-US" dirty="0"/>
          </a:p>
        </p:txBody>
      </p:sp>
      <p:sp>
        <p:nvSpPr>
          <p:cNvPr id="3" name="Content Placeholder 2"/>
          <p:cNvSpPr>
            <a:spLocks noGrp="1"/>
          </p:cNvSpPr>
          <p:nvPr>
            <p:ph idx="1"/>
          </p:nvPr>
        </p:nvSpPr>
        <p:spPr/>
        <p:txBody>
          <a:bodyPr>
            <a:normAutofit/>
          </a:bodyPr>
          <a:lstStyle/>
          <a:p>
            <a:r>
              <a:rPr lang="en-US" dirty="0" smtClean="0"/>
              <a:t>Sight  </a:t>
            </a:r>
          </a:p>
          <a:p>
            <a:r>
              <a:rPr lang="en-US" dirty="0" smtClean="0"/>
              <a:t>Smell </a:t>
            </a:r>
          </a:p>
          <a:p>
            <a:r>
              <a:rPr lang="en-US" dirty="0" smtClean="0"/>
              <a:t>Taste</a:t>
            </a:r>
          </a:p>
          <a:p>
            <a:r>
              <a:rPr lang="en-US" dirty="0" smtClean="0"/>
              <a:t>Hearing</a:t>
            </a:r>
          </a:p>
          <a:p>
            <a:r>
              <a:rPr lang="en-US" dirty="0" smtClean="0"/>
              <a:t>Touch</a:t>
            </a:r>
          </a:p>
          <a:p>
            <a:r>
              <a:rPr lang="en-US" dirty="0" smtClean="0"/>
              <a:t>Vestibular</a:t>
            </a:r>
          </a:p>
          <a:p>
            <a:r>
              <a:rPr lang="en-US" dirty="0" err="1" smtClean="0"/>
              <a:t>Proprioception</a:t>
            </a:r>
            <a:endParaRPr lang="en-US" dirty="0" smtClean="0"/>
          </a:p>
          <a:p>
            <a:endParaRPr lang="en-US" sz="1000" dirty="0" smtClean="0"/>
          </a:p>
          <a:p>
            <a:pPr lvl="1"/>
            <a:r>
              <a:rPr lang="en-US" dirty="0" smtClean="0"/>
              <a:t>Challenge your Proprioception Activity!</a:t>
            </a:r>
            <a:endParaRPr lang="en-US" dirty="0"/>
          </a:p>
        </p:txBody>
      </p:sp>
    </p:spTree>
    <p:extLst>
      <p:ext uri="{BB962C8B-B14F-4D97-AF65-F5344CB8AC3E}">
        <p14:creationId xmlns:p14="http://schemas.microsoft.com/office/powerpoint/2010/main" val="2708032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600200"/>
            <a:ext cx="7239000" cy="5632311"/>
          </a:xfrm>
          <a:prstGeom prst="rect">
            <a:avLst/>
          </a:prstGeom>
        </p:spPr>
        <p:txBody>
          <a:bodyPr wrap="square">
            <a:spAutoFit/>
          </a:bodyPr>
          <a:lstStyle/>
          <a:p>
            <a:pPr algn="ctr"/>
            <a:r>
              <a:rPr lang="en-US" sz="4400" dirty="0" smtClean="0"/>
              <a:t>One child with autism is</a:t>
            </a:r>
          </a:p>
          <a:p>
            <a:pPr algn="ctr"/>
            <a:r>
              <a:rPr lang="en-US" sz="4400" dirty="0" smtClean="0"/>
              <a:t>one child with autism</a:t>
            </a:r>
          </a:p>
          <a:p>
            <a:pPr algn="ctr"/>
            <a:endParaRPr lang="en-US" sz="4400" dirty="0" smtClean="0"/>
          </a:p>
          <a:p>
            <a:pPr algn="ctr"/>
            <a:endParaRPr lang="en-US" sz="4400" dirty="0" smtClean="0"/>
          </a:p>
          <a:p>
            <a:pPr algn="ctr"/>
            <a:r>
              <a:rPr lang="en-US" sz="3500" dirty="0" smtClean="0"/>
              <a:t>Autism is a collection of overlapping groups of systems that vary from child to child.</a:t>
            </a:r>
          </a:p>
          <a:p>
            <a:pPr algn="ctr"/>
            <a:endParaRPr lang="en-US" sz="4400" dirty="0" smtClean="0"/>
          </a:p>
          <a:p>
            <a:pPr algn="ctr"/>
            <a:endParaRPr lang="en-US" sz="3500" dirty="0"/>
          </a:p>
        </p:txBody>
      </p:sp>
    </p:spTree>
    <p:extLst>
      <p:ext uri="{BB962C8B-B14F-4D97-AF65-F5344CB8AC3E}">
        <p14:creationId xmlns:p14="http://schemas.microsoft.com/office/powerpoint/2010/main" val="381765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Autism Facts</a:t>
            </a:r>
            <a:endParaRPr lang="en-US" dirty="0"/>
          </a:p>
        </p:txBody>
      </p:sp>
      <p:sp>
        <p:nvSpPr>
          <p:cNvPr id="3" name="Content Placeholder 2"/>
          <p:cNvSpPr>
            <a:spLocks noGrp="1"/>
          </p:cNvSpPr>
          <p:nvPr>
            <p:ph sz="half" idx="1"/>
          </p:nvPr>
        </p:nvSpPr>
        <p:spPr/>
        <p:txBody>
          <a:bodyPr>
            <a:normAutofit fontScale="92500" lnSpcReduction="10000"/>
          </a:bodyPr>
          <a:lstStyle/>
          <a:p>
            <a:pPr>
              <a:spcBef>
                <a:spcPct val="45000"/>
              </a:spcBef>
              <a:buFont typeface="Arial" pitchFamily="34" charset="0"/>
              <a:buChar char="•"/>
              <a:defRPr/>
            </a:pPr>
            <a:r>
              <a:rPr lang="en-US" sz="2800" dirty="0" smtClean="0"/>
              <a:t>Prevalence = 1 in 68</a:t>
            </a:r>
          </a:p>
          <a:p>
            <a:pPr>
              <a:spcBef>
                <a:spcPct val="45000"/>
              </a:spcBef>
              <a:buFont typeface="Arial" pitchFamily="34" charset="0"/>
              <a:buChar char="•"/>
              <a:defRPr/>
            </a:pPr>
            <a:r>
              <a:rPr lang="en-US" sz="2800" dirty="0" smtClean="0"/>
              <a:t>More common in boys than girls</a:t>
            </a:r>
          </a:p>
          <a:p>
            <a:pPr>
              <a:spcBef>
                <a:spcPct val="45000"/>
              </a:spcBef>
              <a:buFont typeface="Arial" pitchFamily="34" charset="0"/>
              <a:buChar char="•"/>
              <a:defRPr/>
            </a:pPr>
            <a:r>
              <a:rPr lang="en-US" sz="2800" dirty="0" smtClean="0"/>
              <a:t>Genetic factors seem to play a role </a:t>
            </a:r>
          </a:p>
          <a:p>
            <a:pPr>
              <a:spcBef>
                <a:spcPct val="45000"/>
              </a:spcBef>
              <a:buFont typeface="Arial" pitchFamily="34" charset="0"/>
              <a:buChar char="•"/>
              <a:defRPr/>
            </a:pPr>
            <a:r>
              <a:rPr lang="en-US" sz="2800" dirty="0" smtClean="0"/>
              <a:t>No known causes of autism</a:t>
            </a:r>
          </a:p>
          <a:p>
            <a:pPr>
              <a:spcBef>
                <a:spcPct val="45000"/>
              </a:spcBef>
              <a:buFont typeface="Arial" pitchFamily="34" charset="0"/>
              <a:buChar char="•"/>
              <a:defRPr/>
            </a:pPr>
            <a:r>
              <a:rPr lang="en-US" sz="2800" dirty="0" smtClean="0"/>
              <a:t>Early intervention supports development of new skills</a:t>
            </a:r>
          </a:p>
          <a:p>
            <a:endParaRPr lang="en-US" dirty="0"/>
          </a:p>
        </p:txBody>
      </p:sp>
      <p:pic>
        <p:nvPicPr>
          <p:cNvPr id="5" name="Picture 2"/>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902555" y="2095482"/>
            <a:ext cx="3529890" cy="4084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649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08888"/>
          </a:xfrm>
        </p:spPr>
        <p:txBody>
          <a:bodyPr>
            <a:normAutofit/>
          </a:bodyPr>
          <a:lstStyle/>
          <a:p>
            <a:r>
              <a:rPr lang="en-US" dirty="0" smtClean="0"/>
              <a:t>Delays in Social Communication</a:t>
            </a:r>
            <a:endParaRPr lang="en-US" dirty="0"/>
          </a:p>
        </p:txBody>
      </p:sp>
      <p:sp>
        <p:nvSpPr>
          <p:cNvPr id="3" name="Content Placeholder 2"/>
          <p:cNvSpPr>
            <a:spLocks noGrp="1"/>
          </p:cNvSpPr>
          <p:nvPr>
            <p:ph idx="1"/>
          </p:nvPr>
        </p:nvSpPr>
        <p:spPr>
          <a:xfrm>
            <a:off x="381000" y="1676400"/>
            <a:ext cx="8229600" cy="4525963"/>
          </a:xfrm>
        </p:spPr>
        <p:txBody>
          <a:bodyPr/>
          <a:lstStyle/>
          <a:p>
            <a:pPr>
              <a:lnSpc>
                <a:spcPct val="90000"/>
              </a:lnSpc>
            </a:pPr>
            <a:endParaRPr lang="en-US" altLang="en-US" sz="2400" dirty="0" smtClean="0"/>
          </a:p>
          <a:p>
            <a:pPr>
              <a:lnSpc>
                <a:spcPct val="90000"/>
              </a:lnSpc>
            </a:pPr>
            <a:r>
              <a:rPr lang="en-US" altLang="en-US" dirty="0" smtClean="0"/>
              <a:t>May appear to ignore you or not listen</a:t>
            </a:r>
          </a:p>
          <a:p>
            <a:pPr>
              <a:lnSpc>
                <a:spcPct val="90000"/>
              </a:lnSpc>
            </a:pPr>
            <a:r>
              <a:rPr lang="en-US" altLang="en-US" dirty="0" smtClean="0"/>
              <a:t>Difficulty with following directions</a:t>
            </a:r>
          </a:p>
          <a:p>
            <a:pPr>
              <a:lnSpc>
                <a:spcPct val="90000"/>
              </a:lnSpc>
            </a:pPr>
            <a:r>
              <a:rPr lang="en-US" altLang="en-US" dirty="0" smtClean="0"/>
              <a:t>May not talk or have a conversation</a:t>
            </a:r>
          </a:p>
          <a:p>
            <a:pPr>
              <a:lnSpc>
                <a:spcPct val="90000"/>
              </a:lnSpc>
            </a:pPr>
            <a:r>
              <a:rPr lang="en-US" altLang="en-US" dirty="0" smtClean="0"/>
              <a:t>May repeat speech or may repeat conversation</a:t>
            </a:r>
          </a:p>
          <a:p>
            <a:pPr>
              <a:lnSpc>
                <a:spcPct val="80000"/>
              </a:lnSpc>
            </a:pPr>
            <a:r>
              <a:rPr lang="en-US" altLang="en-US" dirty="0" smtClean="0"/>
              <a:t>Children with very good language, but odd uses: pronoun reversals, strange uses of words, inflection in speech</a:t>
            </a:r>
          </a:p>
          <a:p>
            <a:pPr>
              <a:buNone/>
            </a:pPr>
            <a:endParaRPr lang="en-US" dirty="0"/>
          </a:p>
        </p:txBody>
      </p:sp>
    </p:spTree>
    <p:extLst>
      <p:ext uri="{BB962C8B-B14F-4D97-AF65-F5344CB8AC3E}">
        <p14:creationId xmlns:p14="http://schemas.microsoft.com/office/powerpoint/2010/main" val="654134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Delays in Social Interaction</a:t>
            </a:r>
            <a:endParaRPr lang="en-US" dirty="0"/>
          </a:p>
        </p:txBody>
      </p:sp>
      <p:sp>
        <p:nvSpPr>
          <p:cNvPr id="3" name="Content Placeholder 2"/>
          <p:cNvSpPr>
            <a:spLocks noGrp="1"/>
          </p:cNvSpPr>
          <p:nvPr>
            <p:ph idx="1"/>
          </p:nvPr>
        </p:nvSpPr>
        <p:spPr>
          <a:xfrm>
            <a:off x="457200" y="1676400"/>
            <a:ext cx="8229600" cy="4525963"/>
          </a:xfrm>
        </p:spPr>
        <p:txBody>
          <a:bodyPr>
            <a:normAutofit lnSpcReduction="10000"/>
          </a:bodyPr>
          <a:lstStyle/>
          <a:p>
            <a:pPr>
              <a:lnSpc>
                <a:spcPct val="90000"/>
              </a:lnSpc>
            </a:pPr>
            <a:r>
              <a:rPr lang="en-US" altLang="en-US" sz="2800" dirty="0" smtClean="0"/>
              <a:t>Does not start a social interaction</a:t>
            </a:r>
          </a:p>
          <a:p>
            <a:pPr>
              <a:lnSpc>
                <a:spcPct val="90000"/>
              </a:lnSpc>
            </a:pPr>
            <a:r>
              <a:rPr lang="en-US" altLang="en-US" sz="2800" dirty="0" smtClean="0"/>
              <a:t>Little eye contact</a:t>
            </a:r>
          </a:p>
          <a:p>
            <a:pPr>
              <a:lnSpc>
                <a:spcPct val="90000"/>
              </a:lnSpc>
            </a:pPr>
            <a:r>
              <a:rPr lang="en-US" altLang="en-US" sz="2800" dirty="0" smtClean="0"/>
              <a:t>Does not understand facial expressions and gestures</a:t>
            </a:r>
          </a:p>
          <a:p>
            <a:pPr>
              <a:lnSpc>
                <a:spcPct val="90000"/>
              </a:lnSpc>
            </a:pPr>
            <a:r>
              <a:rPr lang="en-US" altLang="en-US" sz="2800" dirty="0" smtClean="0"/>
              <a:t>Lack of interest in others, especially peers</a:t>
            </a:r>
          </a:p>
          <a:p>
            <a:pPr>
              <a:lnSpc>
                <a:spcPct val="90000"/>
              </a:lnSpc>
            </a:pPr>
            <a:r>
              <a:rPr lang="en-US" altLang="en-US" sz="2800" dirty="0" smtClean="0"/>
              <a:t>Can be very attached to certain adults</a:t>
            </a:r>
          </a:p>
          <a:p>
            <a:pPr>
              <a:lnSpc>
                <a:spcPct val="90000"/>
              </a:lnSpc>
            </a:pPr>
            <a:r>
              <a:rPr lang="en-US" altLang="en-US" sz="2800" dirty="0" smtClean="0"/>
              <a:t>Remembers people for one reason</a:t>
            </a:r>
          </a:p>
          <a:p>
            <a:pPr>
              <a:lnSpc>
                <a:spcPct val="90000"/>
              </a:lnSpc>
            </a:pPr>
            <a:r>
              <a:rPr lang="en-US" altLang="en-US" sz="2800" dirty="0" smtClean="0"/>
              <a:t>Wants friends, but may have problem behaviors to get a peer’s attention</a:t>
            </a:r>
          </a:p>
          <a:p>
            <a:pPr>
              <a:lnSpc>
                <a:spcPct val="90000"/>
              </a:lnSpc>
            </a:pPr>
            <a:r>
              <a:rPr lang="en-US" altLang="en-US" sz="2800" dirty="0" smtClean="0"/>
              <a:t>Lack of empathy and understanding other’s intentions</a:t>
            </a:r>
            <a:endParaRPr lang="en-US" sz="2800" dirty="0" smtClean="0"/>
          </a:p>
          <a:p>
            <a:pPr>
              <a:buNone/>
            </a:pPr>
            <a:endParaRPr lang="en-US" dirty="0"/>
          </a:p>
        </p:txBody>
      </p:sp>
    </p:spTree>
    <p:extLst>
      <p:ext uri="{BB962C8B-B14F-4D97-AF65-F5344CB8AC3E}">
        <p14:creationId xmlns:p14="http://schemas.microsoft.com/office/powerpoint/2010/main" val="21157509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TotalTime>
  <Words>1200</Words>
  <Application>Microsoft Office PowerPoint</Application>
  <PresentationFormat>On-screen Show (4:3)</PresentationFormat>
  <Paragraphs>272</Paragraphs>
  <Slides>25</Slides>
  <Notes>13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Programming for Children with Special Needs in the Library</vt:lpstr>
      <vt:lpstr>Overview of Presentation</vt:lpstr>
      <vt:lpstr>Let’s Connect</vt:lpstr>
      <vt:lpstr>Sensory Processing Disorder</vt:lpstr>
      <vt:lpstr>7 Senses</vt:lpstr>
      <vt:lpstr>PowerPoint Presentation</vt:lpstr>
      <vt:lpstr>Autism Facts</vt:lpstr>
      <vt:lpstr>Delays in Social Communication</vt:lpstr>
      <vt:lpstr>Delays in Social Interaction</vt:lpstr>
      <vt:lpstr>Other Common Issues Related to Autism Characteristics</vt:lpstr>
      <vt:lpstr>COMMUNICATION</vt:lpstr>
      <vt:lpstr>PowerPoint Presentation</vt:lpstr>
      <vt:lpstr>How Does an Individual with Special Needs Communicate?</vt:lpstr>
      <vt:lpstr>How Do We Communicate with the Individual with Autism?</vt:lpstr>
      <vt:lpstr>Pictures for People with Autism</vt:lpstr>
      <vt:lpstr>Visual Cue Examples (Social Story)</vt:lpstr>
      <vt:lpstr>Forming Relationships</vt:lpstr>
      <vt:lpstr>Why does a child with autism behave the way he does?</vt:lpstr>
      <vt:lpstr>Behaviors as Communicative</vt:lpstr>
      <vt:lpstr>Inclusive storytime</vt:lpstr>
      <vt:lpstr>Sensory-Sensitive Storytime are good for all kids</vt:lpstr>
      <vt:lpstr>Elements of storytime (broken down into the five Practices ECRR2)</vt:lpstr>
      <vt:lpstr>          Sensory-Sensitive Elements </vt:lpstr>
      <vt:lpstr>Planning your Program</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emilie trott</dc:creator>
  <cp:lastModifiedBy>Kelsi Brisebois</cp:lastModifiedBy>
  <cp:revision>26</cp:revision>
  <cp:lastPrinted>2015-04-11T18:45:18Z</cp:lastPrinted>
  <dcterms:created xsi:type="dcterms:W3CDTF">2015-04-07T15:35:16Z</dcterms:created>
  <dcterms:modified xsi:type="dcterms:W3CDTF">2015-04-17T16:17:22Z</dcterms:modified>
</cp:coreProperties>
</file>